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1" r:id="rId3"/>
    <p:sldId id="262" r:id="rId4"/>
    <p:sldId id="260" r:id="rId5"/>
    <p:sldId id="259" r:id="rId6"/>
    <p:sldId id="257" r:id="rId7"/>
    <p:sldId id="263" r:id="rId8"/>
    <p:sldId id="266" r:id="rId9"/>
    <p:sldId id="267" r:id="rId10"/>
    <p:sldId id="279" r:id="rId11"/>
    <p:sldId id="268" r:id="rId12"/>
    <p:sldId id="269" r:id="rId13"/>
    <p:sldId id="283" r:id="rId14"/>
    <p:sldId id="281" r:id="rId15"/>
    <p:sldId id="282" r:id="rId16"/>
    <p:sldId id="278" r:id="rId17"/>
    <p:sldId id="265" r:id="rId18"/>
    <p:sldId id="258" r:id="rId19"/>
    <p:sldId id="280" r:id="rId20"/>
    <p:sldId id="270" r:id="rId21"/>
    <p:sldId id="272" r:id="rId22"/>
    <p:sldId id="275"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D4EC02-57BC-574D-8D30-13CC03C49A62}" v="404" dt="2020-03-16T10:44:20.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33"/>
    <p:restoredTop sz="94669"/>
  </p:normalViewPr>
  <p:slideViewPr>
    <p:cSldViewPr snapToGrid="0" snapToObjects="1">
      <p:cViewPr varScale="1">
        <p:scale>
          <a:sx n="87" d="100"/>
          <a:sy n="87" d="100"/>
        </p:scale>
        <p:origin x="13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AA056-18F1-ED40-8660-EB90A38AEBA5}" type="datetimeFigureOut">
              <a:rPr lang="en-AU" smtClean="0"/>
              <a:t>16/3/20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B7319-5D7F-4A4E-9B7D-9E161B7F23A0}" type="slidenum">
              <a:rPr lang="en-AU" smtClean="0"/>
              <a:t>‹#›</a:t>
            </a:fld>
            <a:endParaRPr lang="en-AU"/>
          </a:p>
        </p:txBody>
      </p:sp>
    </p:spTree>
    <p:extLst>
      <p:ext uri="{BB962C8B-B14F-4D97-AF65-F5344CB8AC3E}">
        <p14:creationId xmlns:p14="http://schemas.microsoft.com/office/powerpoint/2010/main" val="347389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4EB7319-5D7F-4A4E-9B7D-9E161B7F23A0}" type="slidenum">
              <a:rPr lang="en-AU" smtClean="0"/>
              <a:t>8</a:t>
            </a:fld>
            <a:endParaRPr lang="en-AU"/>
          </a:p>
        </p:txBody>
      </p:sp>
    </p:spTree>
    <p:extLst>
      <p:ext uri="{BB962C8B-B14F-4D97-AF65-F5344CB8AC3E}">
        <p14:creationId xmlns:p14="http://schemas.microsoft.com/office/powerpoint/2010/main" val="403032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74539-94F1-AD48-8A5A-36C39A947C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E5ACD-6670-D14B-BBDE-F9793915DC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93E715-DD06-1C4F-AEEB-921722082394}"/>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5" name="Footer Placeholder 4">
            <a:extLst>
              <a:ext uri="{FF2B5EF4-FFF2-40B4-BE49-F238E27FC236}">
                <a16:creationId xmlns:a16="http://schemas.microsoft.com/office/drawing/2014/main" id="{16306CCE-CD60-EC42-A7C2-E6DDABB85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F7ECD-D9C1-1943-99AF-D92C35310A92}"/>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196191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4FC0-0B4D-8E4B-87DD-2BB3308E5D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ED8407-072D-B34E-B2BA-26C37CF7B1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4B4ED-4CD0-4A4F-A6B8-4A6D9F90B898}"/>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5" name="Footer Placeholder 4">
            <a:extLst>
              <a:ext uri="{FF2B5EF4-FFF2-40B4-BE49-F238E27FC236}">
                <a16:creationId xmlns:a16="http://schemas.microsoft.com/office/drawing/2014/main" id="{9A460530-FEB7-3449-B685-1EA53895C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A6E7D-D240-0544-926E-B3647F517594}"/>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229904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531B6B-FC60-4745-94CD-C8DDAB07C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F27452-1470-7E48-A551-FB19B819AE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82D92-7994-4E49-B5FC-8D7782D75484}"/>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5" name="Footer Placeholder 4">
            <a:extLst>
              <a:ext uri="{FF2B5EF4-FFF2-40B4-BE49-F238E27FC236}">
                <a16:creationId xmlns:a16="http://schemas.microsoft.com/office/drawing/2014/main" id="{24DBE9E5-098B-3E4F-986A-D9CD2E9EF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1802F-0167-0C46-BFFE-298D536240EB}"/>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137890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13E8-506F-F44E-ACCF-9D55F6158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1EC9B7-ED4E-D14B-A087-A60FC33D93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EF6CBA-B1D5-FC45-937E-C3ABA613487E}"/>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5" name="Footer Placeholder 4">
            <a:extLst>
              <a:ext uri="{FF2B5EF4-FFF2-40B4-BE49-F238E27FC236}">
                <a16:creationId xmlns:a16="http://schemas.microsoft.com/office/drawing/2014/main" id="{68210EE6-BAB4-6444-A79F-A1BCEB22C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1E925-A7C6-7F44-BE06-AC5BFAFFFE52}"/>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2299200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4A30-B34A-834E-9DD8-C291ECAE24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53347F-DFBF-A642-B386-003395F8C9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2877D9-336E-D644-ABA9-CDAAB0BC3994}"/>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5" name="Footer Placeholder 4">
            <a:extLst>
              <a:ext uri="{FF2B5EF4-FFF2-40B4-BE49-F238E27FC236}">
                <a16:creationId xmlns:a16="http://schemas.microsoft.com/office/drawing/2014/main" id="{C3D73478-05FF-1844-AB53-1D0C68B0A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B133E-20E1-6F49-8014-0276FBC69684}"/>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3844023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AF87-70A1-5345-B5EE-BACC47C06A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247512-812A-F043-B3CF-859940BA01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4158E5-DA77-C843-905A-A1AC792CDF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51768-751B-B144-9838-9484DF085F52}"/>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6" name="Footer Placeholder 5">
            <a:extLst>
              <a:ext uri="{FF2B5EF4-FFF2-40B4-BE49-F238E27FC236}">
                <a16:creationId xmlns:a16="http://schemas.microsoft.com/office/drawing/2014/main" id="{0F4F7330-D492-4540-B10A-9AAE7C162C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064F71-547A-1B42-B815-D727E14E5FD3}"/>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56352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9A4A-D568-1C48-90D2-4873003C7C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323693-4E7B-DD41-84B5-CA6D864574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667025-E0B5-F942-A538-2FE96E5520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86186-D71B-F648-9879-781BDD862F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9CA52B-EC28-D14B-A995-ED779F5E68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609BA-A905-7948-91FF-A25B934EF94E}"/>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8" name="Footer Placeholder 7">
            <a:extLst>
              <a:ext uri="{FF2B5EF4-FFF2-40B4-BE49-F238E27FC236}">
                <a16:creationId xmlns:a16="http://schemas.microsoft.com/office/drawing/2014/main" id="{03BA4BF2-86C2-FB44-B644-0AD1365507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9369-09AF-3842-BD21-6E25AE2E3AD7}"/>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423289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73AF-7FD2-0F47-B4C3-766FB62375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F7F8E-7520-CD47-A4CD-AA6C450AD834}"/>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4" name="Footer Placeholder 3">
            <a:extLst>
              <a:ext uri="{FF2B5EF4-FFF2-40B4-BE49-F238E27FC236}">
                <a16:creationId xmlns:a16="http://schemas.microsoft.com/office/drawing/2014/main" id="{C51FE2CB-4F07-B34F-9417-5DBFDAF607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F3EFBB-580D-E849-BC09-4E02AA160A28}"/>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2543241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FF29F1-858A-A442-9A8A-FED0565C8D23}"/>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3" name="Footer Placeholder 2">
            <a:extLst>
              <a:ext uri="{FF2B5EF4-FFF2-40B4-BE49-F238E27FC236}">
                <a16:creationId xmlns:a16="http://schemas.microsoft.com/office/drawing/2014/main" id="{51F57314-B8E5-DA4A-A236-6175C4189F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2ECEF7-672A-6040-927F-4EC8E92285D8}"/>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173237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ACDC-2E03-9848-BD6A-DBA9B9408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06F574-9331-F643-A66C-B5F975F965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FDE8E7-595B-454B-A0E8-5DC5570EF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9AF320-9A1C-0F42-AB76-C2D3189D4F0B}"/>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6" name="Footer Placeholder 5">
            <a:extLst>
              <a:ext uri="{FF2B5EF4-FFF2-40B4-BE49-F238E27FC236}">
                <a16:creationId xmlns:a16="http://schemas.microsoft.com/office/drawing/2014/main" id="{6C27FD73-45BF-3343-BD4A-9790B1A0B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A5D31-0FB0-824F-BD76-4DECDFCA1AB5}"/>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118198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7717-D950-444C-8802-D5272C0E9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4F2E63-EA3D-174B-9B6F-C455DCC6F4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EAC327-8B5A-C547-9776-9865E9B6F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2D7D5-B619-9D40-A559-8E83E6700CF1}"/>
              </a:ext>
            </a:extLst>
          </p:cNvPr>
          <p:cNvSpPr>
            <a:spLocks noGrp="1"/>
          </p:cNvSpPr>
          <p:nvPr>
            <p:ph type="dt" sz="half" idx="10"/>
          </p:nvPr>
        </p:nvSpPr>
        <p:spPr/>
        <p:txBody>
          <a:bodyPr/>
          <a:lstStyle/>
          <a:p>
            <a:fld id="{ADA7BA88-AD1C-0240-B4C1-DA64AC571293}" type="datetimeFigureOut">
              <a:rPr lang="en-US" smtClean="0"/>
              <a:t>3/16/20</a:t>
            </a:fld>
            <a:endParaRPr lang="en-US"/>
          </a:p>
        </p:txBody>
      </p:sp>
      <p:sp>
        <p:nvSpPr>
          <p:cNvPr id="6" name="Footer Placeholder 5">
            <a:extLst>
              <a:ext uri="{FF2B5EF4-FFF2-40B4-BE49-F238E27FC236}">
                <a16:creationId xmlns:a16="http://schemas.microsoft.com/office/drawing/2014/main" id="{E2AB42AA-7397-E64A-A78D-920F9BC32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B3915-B9ED-244D-9140-99CF5E9F0DEB}"/>
              </a:ext>
            </a:extLst>
          </p:cNvPr>
          <p:cNvSpPr>
            <a:spLocks noGrp="1"/>
          </p:cNvSpPr>
          <p:nvPr>
            <p:ph type="sldNum" sz="quarter" idx="12"/>
          </p:nvPr>
        </p:nvSpPr>
        <p:spPr/>
        <p:txBody>
          <a:bodyPr/>
          <a:lstStyle/>
          <a:p>
            <a:fld id="{38C53593-B728-534D-8616-62167F539559}" type="slidenum">
              <a:rPr lang="en-US" smtClean="0"/>
              <a:t>‹#›</a:t>
            </a:fld>
            <a:endParaRPr lang="en-US"/>
          </a:p>
        </p:txBody>
      </p:sp>
    </p:spTree>
    <p:extLst>
      <p:ext uri="{BB962C8B-B14F-4D97-AF65-F5344CB8AC3E}">
        <p14:creationId xmlns:p14="http://schemas.microsoft.com/office/powerpoint/2010/main" val="4069110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85947-D60F-1A40-B631-C72AC7DC3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636EC9-E000-0E4C-9527-C90459E7F5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BE676-23F5-314A-B004-F258B059CC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7BA88-AD1C-0240-B4C1-DA64AC571293}" type="datetimeFigureOut">
              <a:rPr lang="en-US" smtClean="0"/>
              <a:t>3/16/20</a:t>
            </a:fld>
            <a:endParaRPr lang="en-US"/>
          </a:p>
        </p:txBody>
      </p:sp>
      <p:sp>
        <p:nvSpPr>
          <p:cNvPr id="5" name="Footer Placeholder 4">
            <a:extLst>
              <a:ext uri="{FF2B5EF4-FFF2-40B4-BE49-F238E27FC236}">
                <a16:creationId xmlns:a16="http://schemas.microsoft.com/office/drawing/2014/main" id="{B4B1CD7F-30B0-2644-8BC4-05D17FA9A7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8A8906-8EF7-B14B-AA21-F1791FB90E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C53593-B728-534D-8616-62167F539559}" type="slidenum">
              <a:rPr lang="en-US" smtClean="0"/>
              <a:t>‹#›</a:t>
            </a:fld>
            <a:endParaRPr lang="en-US"/>
          </a:p>
        </p:txBody>
      </p:sp>
    </p:spTree>
    <p:extLst>
      <p:ext uri="{BB962C8B-B14F-4D97-AF65-F5344CB8AC3E}">
        <p14:creationId xmlns:p14="http://schemas.microsoft.com/office/powerpoint/2010/main" val="2560013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joelhochstetter/DNAnano/blob/master/oxDNA/NewPore/VaryTethLen2/VaryTetherLength.ipynb"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na.physics.ox.ac.uk/index.php/DNA_model_introduc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D2A4DBA-3ADD-EA4B-BA86-E29EB361887D}"/>
              </a:ext>
            </a:extLst>
          </p:cNvPr>
          <p:cNvPicPr>
            <a:picLocks noChangeAspect="1"/>
          </p:cNvPicPr>
          <p:nvPr/>
        </p:nvPicPr>
        <p:blipFill rotWithShape="1">
          <a:blip r:embed="rId2">
            <a:alphaModFix amt="50000"/>
          </a:blip>
          <a:srcRect l="5647" r="3243" b="1"/>
          <a:stretch/>
        </p:blipFill>
        <p:spPr>
          <a:xfrm>
            <a:off x="20" y="1"/>
            <a:ext cx="12191980" cy="6857999"/>
          </a:xfrm>
          <a:prstGeom prst="rect">
            <a:avLst/>
          </a:prstGeom>
        </p:spPr>
      </p:pic>
      <p:sp>
        <p:nvSpPr>
          <p:cNvPr id="2" name="Title 1">
            <a:extLst>
              <a:ext uri="{FF2B5EF4-FFF2-40B4-BE49-F238E27FC236}">
                <a16:creationId xmlns:a16="http://schemas.microsoft.com/office/drawing/2014/main" id="{4E61BF59-0307-784D-A560-EFD1E324694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Using oxDNA to study the DNAlien </a:t>
            </a:r>
          </a:p>
        </p:txBody>
      </p:sp>
      <p:sp>
        <p:nvSpPr>
          <p:cNvPr id="3" name="Subtitle 2">
            <a:extLst>
              <a:ext uri="{FF2B5EF4-FFF2-40B4-BE49-F238E27FC236}">
                <a16:creationId xmlns:a16="http://schemas.microsoft.com/office/drawing/2014/main" id="{3BE0AC79-6669-7B49-AB3B-818BB382A0F9}"/>
              </a:ext>
            </a:extLst>
          </p:cNvPr>
          <p:cNvSpPr>
            <a:spLocks noGrp="1"/>
          </p:cNvSpPr>
          <p:nvPr>
            <p:ph type="subTitle" idx="1"/>
          </p:nvPr>
        </p:nvSpPr>
        <p:spPr>
          <a:xfrm>
            <a:off x="1524000" y="4159404"/>
            <a:ext cx="9144000" cy="2163019"/>
          </a:xfrm>
        </p:spPr>
        <p:txBody>
          <a:bodyPr>
            <a:normAutofit/>
          </a:bodyPr>
          <a:lstStyle/>
          <a:p>
            <a:r>
              <a:rPr lang="en-US" dirty="0">
                <a:solidFill>
                  <a:srgbClr val="FFFFFF"/>
                </a:solidFill>
              </a:rPr>
              <a:t>Pore mobility vs tether length – initial findings</a:t>
            </a:r>
          </a:p>
          <a:p>
            <a:endParaRPr lang="en-US" dirty="0">
              <a:solidFill>
                <a:srgbClr val="FFFFFF"/>
              </a:solidFill>
            </a:endParaRPr>
          </a:p>
          <a:p>
            <a:r>
              <a:rPr lang="en-US" dirty="0">
                <a:solidFill>
                  <a:srgbClr val="FFFFFF"/>
                </a:solidFill>
              </a:rPr>
              <a:t>JOEL HOCHSTETTER</a:t>
            </a:r>
          </a:p>
        </p:txBody>
      </p:sp>
    </p:spTree>
    <p:extLst>
      <p:ext uri="{BB962C8B-B14F-4D97-AF65-F5344CB8AC3E}">
        <p14:creationId xmlns:p14="http://schemas.microsoft.com/office/powerpoint/2010/main" val="8977452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955B-C569-A049-8128-D97F78AB2E62}"/>
              </a:ext>
            </a:extLst>
          </p:cNvPr>
          <p:cNvSpPr>
            <a:spLocks noGrp="1"/>
          </p:cNvSpPr>
          <p:nvPr>
            <p:ph type="title"/>
          </p:nvPr>
        </p:nvSpPr>
        <p:spPr/>
        <p:txBody>
          <a:bodyPr/>
          <a:lstStyle/>
          <a:p>
            <a:r>
              <a:rPr lang="en-AU" dirty="0"/>
              <a:t>Now looking at each tether length </a:t>
            </a:r>
          </a:p>
        </p:txBody>
      </p:sp>
      <p:sp>
        <p:nvSpPr>
          <p:cNvPr id="3" name="Content Placeholder 2">
            <a:extLst>
              <a:ext uri="{FF2B5EF4-FFF2-40B4-BE49-F238E27FC236}">
                <a16:creationId xmlns:a16="http://schemas.microsoft.com/office/drawing/2014/main" id="{B09C7236-AA53-5545-A981-26EB5F98FC73}"/>
              </a:ext>
            </a:extLst>
          </p:cNvPr>
          <p:cNvSpPr>
            <a:spLocks noGrp="1"/>
          </p:cNvSpPr>
          <p:nvPr>
            <p:ph idx="1"/>
          </p:nvPr>
        </p:nvSpPr>
        <p:spPr/>
        <p:txBody>
          <a:bodyPr/>
          <a:lstStyle/>
          <a:p>
            <a:r>
              <a:rPr lang="en-AU" dirty="0"/>
              <a:t>The videos suggest this pore is not very structurally stable (at least compared to the shorter pore which was designed for </a:t>
            </a:r>
            <a:r>
              <a:rPr lang="en-AU" dirty="0" err="1"/>
              <a:t>Biomod</a:t>
            </a:r>
            <a:r>
              <a:rPr lang="en-AU" dirty="0"/>
              <a:t>). Old </a:t>
            </a:r>
            <a:r>
              <a:rPr lang="en-AU" dirty="0" err="1"/>
              <a:t>biomod</a:t>
            </a:r>
            <a:r>
              <a:rPr lang="en-AU" dirty="0"/>
              <a:t> pore shown below, with new pore on next slide. The new pore is longer and appears more flexible.</a:t>
            </a:r>
          </a:p>
          <a:p>
            <a:r>
              <a:rPr lang="en-AU" dirty="0"/>
              <a:t> Key observations shown in next few slides.</a:t>
            </a:r>
          </a:p>
          <a:p>
            <a:r>
              <a:rPr lang="en-AU" dirty="0"/>
              <a:t>Rest of videos shown at end of ppt.</a:t>
            </a:r>
          </a:p>
          <a:p>
            <a:r>
              <a:rPr lang="en-AU" dirty="0"/>
              <a:t>Rest of histogram figures shown in my </a:t>
            </a:r>
          </a:p>
          <a:p>
            <a:pPr marL="0" indent="0">
              <a:buNone/>
            </a:pPr>
            <a:r>
              <a:rPr lang="en-AU" dirty="0"/>
              <a:t>notebook which is linked from this ppt. </a:t>
            </a:r>
          </a:p>
        </p:txBody>
      </p:sp>
      <p:pic>
        <p:nvPicPr>
          <p:cNvPr id="4" name="free" descr="free">
            <a:hlinkClick r:id="" action="ppaction://media"/>
            <a:extLst>
              <a:ext uri="{FF2B5EF4-FFF2-40B4-BE49-F238E27FC236}">
                <a16:creationId xmlns:a16="http://schemas.microsoft.com/office/drawing/2014/main" id="{3E5AE1B4-1E94-E641-8A9D-5A97D9CBD9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35121" y="3429000"/>
            <a:ext cx="4756879" cy="2675744"/>
          </a:xfrm>
          <a:prstGeom prst="rect">
            <a:avLst/>
          </a:prstGeom>
        </p:spPr>
      </p:pic>
    </p:spTree>
    <p:extLst>
      <p:ext uri="{BB962C8B-B14F-4D97-AF65-F5344CB8AC3E}">
        <p14:creationId xmlns:p14="http://schemas.microsoft.com/office/powerpoint/2010/main" val="394886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p:txBody>
          <a:bodyPr/>
          <a:lstStyle/>
          <a:p>
            <a:r>
              <a:rPr lang="en-US" dirty="0"/>
              <a:t>Tether length = 40         vs Tether length = 60</a:t>
            </a:r>
          </a:p>
        </p:txBody>
      </p:sp>
      <p:pic>
        <p:nvPicPr>
          <p:cNvPr id="7" name="vid" descr="vid">
            <a:hlinkClick r:id="" action="ppaction://media"/>
            <a:extLst>
              <a:ext uri="{FF2B5EF4-FFF2-40B4-BE49-F238E27FC236}">
                <a16:creationId xmlns:a16="http://schemas.microsoft.com/office/drawing/2014/main" id="{50BACE4A-804B-7346-983D-4F56B731829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3617" y="1328281"/>
            <a:ext cx="6237287" cy="4351338"/>
          </a:xfrm>
          <a:prstGeom prst="rect">
            <a:avLst/>
          </a:prstGeom>
        </p:spPr>
      </p:pic>
      <p:pic>
        <p:nvPicPr>
          <p:cNvPr id="8" name="vid" descr="vid">
            <a:hlinkClick r:id="" action="ppaction://media"/>
            <a:extLst>
              <a:ext uri="{FF2B5EF4-FFF2-40B4-BE49-F238E27FC236}">
                <a16:creationId xmlns:a16="http://schemas.microsoft.com/office/drawing/2014/main" id="{68FD7123-DEF7-6C4A-9606-40A18190E321}"/>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7"/>
          <a:stretch>
            <a:fillRect/>
          </a:stretch>
        </p:blipFill>
        <p:spPr>
          <a:xfrm>
            <a:off x="5771096" y="1328281"/>
            <a:ext cx="6237287" cy="4351338"/>
          </a:xfrm>
        </p:spPr>
      </p:pic>
      <p:sp>
        <p:nvSpPr>
          <p:cNvPr id="9" name="TextBox 8">
            <a:extLst>
              <a:ext uri="{FF2B5EF4-FFF2-40B4-BE49-F238E27FC236}">
                <a16:creationId xmlns:a16="http://schemas.microsoft.com/office/drawing/2014/main" id="{C4414AF9-D9E6-B64F-B5D3-C695139AB25A}"/>
              </a:ext>
            </a:extLst>
          </p:cNvPr>
          <p:cNvSpPr txBox="1"/>
          <p:nvPr/>
        </p:nvSpPr>
        <p:spPr>
          <a:xfrm>
            <a:off x="175202" y="5811778"/>
            <a:ext cx="11916275" cy="830997"/>
          </a:xfrm>
          <a:prstGeom prst="rect">
            <a:avLst/>
          </a:prstGeom>
          <a:noFill/>
        </p:spPr>
        <p:txBody>
          <a:bodyPr wrap="none" rtlCol="0">
            <a:spAutoFit/>
          </a:bodyPr>
          <a:lstStyle/>
          <a:p>
            <a:r>
              <a:rPr lang="en-AU" sz="2400" dirty="0"/>
              <a:t>Both show pore is quite flexible and can flip. Sometimes face up and other times down</a:t>
            </a:r>
          </a:p>
          <a:p>
            <a:r>
              <a:rPr lang="en-AU" sz="2400" dirty="0"/>
              <a:t>Can observe hairpin forms on right side tether (for tether length 60, in early times for example</a:t>
            </a:r>
          </a:p>
        </p:txBody>
      </p:sp>
    </p:spTree>
    <p:extLst>
      <p:ext uri="{BB962C8B-B14F-4D97-AF65-F5344CB8AC3E}">
        <p14:creationId xmlns:p14="http://schemas.microsoft.com/office/powerpoint/2010/main" val="187743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a:xfrm>
            <a:off x="838200" y="-39605"/>
            <a:ext cx="10515600" cy="1325563"/>
          </a:xfrm>
        </p:spPr>
        <p:txBody>
          <a:bodyPr/>
          <a:lstStyle/>
          <a:p>
            <a:r>
              <a:rPr lang="en-US" dirty="0"/>
              <a:t>Tether length = 40         vs Tether length = 60</a:t>
            </a:r>
          </a:p>
        </p:txBody>
      </p:sp>
      <p:pic>
        <p:nvPicPr>
          <p:cNvPr id="4" name="Picture 3">
            <a:extLst>
              <a:ext uri="{FF2B5EF4-FFF2-40B4-BE49-F238E27FC236}">
                <a16:creationId xmlns:a16="http://schemas.microsoft.com/office/drawing/2014/main" id="{BDFD3C66-5FED-D342-B2B3-8BC49A1165DA}"/>
              </a:ext>
            </a:extLst>
          </p:cNvPr>
          <p:cNvPicPr>
            <a:picLocks noChangeAspect="1"/>
          </p:cNvPicPr>
          <p:nvPr/>
        </p:nvPicPr>
        <p:blipFill>
          <a:blip r:embed="rId2"/>
          <a:stretch>
            <a:fillRect/>
          </a:stretch>
        </p:blipFill>
        <p:spPr>
          <a:xfrm>
            <a:off x="838200" y="1024843"/>
            <a:ext cx="4489683" cy="3184009"/>
          </a:xfrm>
          <a:prstGeom prst="rect">
            <a:avLst/>
          </a:prstGeom>
        </p:spPr>
      </p:pic>
      <p:pic>
        <p:nvPicPr>
          <p:cNvPr id="6" name="Picture 5">
            <a:extLst>
              <a:ext uri="{FF2B5EF4-FFF2-40B4-BE49-F238E27FC236}">
                <a16:creationId xmlns:a16="http://schemas.microsoft.com/office/drawing/2014/main" id="{5A71AA6A-ED05-6842-AB82-7C42356849A1}"/>
              </a:ext>
            </a:extLst>
          </p:cNvPr>
          <p:cNvPicPr>
            <a:picLocks noChangeAspect="1"/>
          </p:cNvPicPr>
          <p:nvPr/>
        </p:nvPicPr>
        <p:blipFill>
          <a:blip r:embed="rId3"/>
          <a:stretch>
            <a:fillRect/>
          </a:stretch>
        </p:blipFill>
        <p:spPr>
          <a:xfrm>
            <a:off x="6540294" y="1024843"/>
            <a:ext cx="4489682" cy="3184009"/>
          </a:xfrm>
          <a:prstGeom prst="rect">
            <a:avLst/>
          </a:prstGeom>
        </p:spPr>
      </p:pic>
      <p:sp>
        <p:nvSpPr>
          <p:cNvPr id="10" name="TextBox 9">
            <a:extLst>
              <a:ext uri="{FF2B5EF4-FFF2-40B4-BE49-F238E27FC236}">
                <a16:creationId xmlns:a16="http://schemas.microsoft.com/office/drawing/2014/main" id="{2318C80A-C340-B449-86F9-35C39086680F}"/>
              </a:ext>
            </a:extLst>
          </p:cNvPr>
          <p:cNvSpPr txBox="1"/>
          <p:nvPr/>
        </p:nvSpPr>
        <p:spPr>
          <a:xfrm>
            <a:off x="314881" y="4163882"/>
            <a:ext cx="11038919" cy="2677656"/>
          </a:xfrm>
          <a:prstGeom prst="rect">
            <a:avLst/>
          </a:prstGeom>
          <a:noFill/>
        </p:spPr>
        <p:txBody>
          <a:bodyPr wrap="square" rtlCol="0">
            <a:spAutoFit/>
          </a:bodyPr>
          <a:lstStyle/>
          <a:p>
            <a:r>
              <a:rPr lang="en-AU" sz="2400" dirty="0"/>
              <a:t>The longer tether lengths seem to prefer to spend more time near the centre near the pore (as seen earlier) from the limited data taken so far. For both plots the tail of the distribution on the left hand side (decreasing z position) is long but drops off more rapidly then on the right hand side. This means the pore spends a majority of its time close to the centre of the barrel. However, the tether can extend, allowing the pore to explore locations further along barrel. These positions are where pore needs to reside, when changing into the other conformations (such as `attack mode’ of the </a:t>
            </a:r>
            <a:r>
              <a:rPr lang="en-AU" sz="2400" dirty="0" err="1"/>
              <a:t>DNAlien</a:t>
            </a:r>
            <a:r>
              <a:rPr lang="en-AU" sz="2400" dirty="0"/>
              <a:t>).</a:t>
            </a:r>
          </a:p>
        </p:txBody>
      </p:sp>
    </p:spTree>
    <p:extLst>
      <p:ext uri="{BB962C8B-B14F-4D97-AF65-F5344CB8AC3E}">
        <p14:creationId xmlns:p14="http://schemas.microsoft.com/office/powerpoint/2010/main" val="1887475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a:xfrm>
            <a:off x="838200" y="-249465"/>
            <a:ext cx="10515600" cy="1325563"/>
          </a:xfrm>
        </p:spPr>
        <p:txBody>
          <a:bodyPr/>
          <a:lstStyle/>
          <a:p>
            <a:r>
              <a:rPr lang="en-US" dirty="0"/>
              <a:t>Tether length = 40         vs Tether length = 60</a:t>
            </a:r>
          </a:p>
        </p:txBody>
      </p:sp>
      <p:pic>
        <p:nvPicPr>
          <p:cNvPr id="7" name="Picture 6">
            <a:extLst>
              <a:ext uri="{FF2B5EF4-FFF2-40B4-BE49-F238E27FC236}">
                <a16:creationId xmlns:a16="http://schemas.microsoft.com/office/drawing/2014/main" id="{434CCE34-BD52-F349-97DC-188533061113}"/>
              </a:ext>
            </a:extLst>
          </p:cNvPr>
          <p:cNvPicPr>
            <a:picLocks noChangeAspect="1"/>
          </p:cNvPicPr>
          <p:nvPr/>
        </p:nvPicPr>
        <p:blipFill>
          <a:blip r:embed="rId2"/>
          <a:stretch>
            <a:fillRect/>
          </a:stretch>
        </p:blipFill>
        <p:spPr>
          <a:xfrm>
            <a:off x="6290453" y="1076097"/>
            <a:ext cx="4316493" cy="3061186"/>
          </a:xfrm>
          <a:prstGeom prst="rect">
            <a:avLst/>
          </a:prstGeom>
        </p:spPr>
      </p:pic>
      <p:pic>
        <p:nvPicPr>
          <p:cNvPr id="8" name="Picture 7">
            <a:extLst>
              <a:ext uri="{FF2B5EF4-FFF2-40B4-BE49-F238E27FC236}">
                <a16:creationId xmlns:a16="http://schemas.microsoft.com/office/drawing/2014/main" id="{89FB0138-7ECC-7D42-BD77-ADE4D1761CD8}"/>
              </a:ext>
            </a:extLst>
          </p:cNvPr>
          <p:cNvPicPr>
            <a:picLocks noChangeAspect="1"/>
          </p:cNvPicPr>
          <p:nvPr/>
        </p:nvPicPr>
        <p:blipFill>
          <a:blip r:embed="rId3"/>
          <a:stretch>
            <a:fillRect/>
          </a:stretch>
        </p:blipFill>
        <p:spPr>
          <a:xfrm>
            <a:off x="1063051" y="1076097"/>
            <a:ext cx="4316494" cy="3061187"/>
          </a:xfrm>
          <a:prstGeom prst="rect">
            <a:avLst/>
          </a:prstGeom>
        </p:spPr>
      </p:pic>
      <p:sp>
        <p:nvSpPr>
          <p:cNvPr id="9" name="TextBox 8">
            <a:extLst>
              <a:ext uri="{FF2B5EF4-FFF2-40B4-BE49-F238E27FC236}">
                <a16:creationId xmlns:a16="http://schemas.microsoft.com/office/drawing/2014/main" id="{04D05110-BA85-5546-91CE-71DC2767B7A7}"/>
              </a:ext>
            </a:extLst>
          </p:cNvPr>
          <p:cNvSpPr txBox="1"/>
          <p:nvPr/>
        </p:nvSpPr>
        <p:spPr>
          <a:xfrm>
            <a:off x="598357" y="4950905"/>
            <a:ext cx="10515600" cy="461665"/>
          </a:xfrm>
          <a:prstGeom prst="rect">
            <a:avLst/>
          </a:prstGeom>
          <a:noFill/>
        </p:spPr>
        <p:txBody>
          <a:bodyPr wrap="square" rtlCol="0">
            <a:spAutoFit/>
          </a:bodyPr>
          <a:lstStyle/>
          <a:p>
            <a:r>
              <a:rPr lang="en-AU" sz="2400" dirty="0"/>
              <a:t>The longer tethered pore spends more time close to the centre of the barrel.</a:t>
            </a:r>
          </a:p>
        </p:txBody>
      </p:sp>
    </p:spTree>
    <p:extLst>
      <p:ext uri="{BB962C8B-B14F-4D97-AF65-F5344CB8AC3E}">
        <p14:creationId xmlns:p14="http://schemas.microsoft.com/office/powerpoint/2010/main" val="474948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p:txBody>
          <a:bodyPr/>
          <a:lstStyle/>
          <a:p>
            <a:r>
              <a:rPr lang="en-US" dirty="0"/>
              <a:t>Tether length = 40         vs Tether length = 60</a:t>
            </a:r>
          </a:p>
        </p:txBody>
      </p:sp>
      <p:pic>
        <p:nvPicPr>
          <p:cNvPr id="9" name="Picture 8">
            <a:extLst>
              <a:ext uri="{FF2B5EF4-FFF2-40B4-BE49-F238E27FC236}">
                <a16:creationId xmlns:a16="http://schemas.microsoft.com/office/drawing/2014/main" id="{39C1C5AD-8BF9-6C44-A938-20057E58CE61}"/>
              </a:ext>
            </a:extLst>
          </p:cNvPr>
          <p:cNvPicPr>
            <a:picLocks noChangeAspect="1"/>
          </p:cNvPicPr>
          <p:nvPr/>
        </p:nvPicPr>
        <p:blipFill>
          <a:blip r:embed="rId2"/>
          <a:stretch>
            <a:fillRect/>
          </a:stretch>
        </p:blipFill>
        <p:spPr>
          <a:xfrm>
            <a:off x="838200" y="1933530"/>
            <a:ext cx="4828083" cy="3195731"/>
          </a:xfrm>
          <a:prstGeom prst="rect">
            <a:avLst/>
          </a:prstGeom>
        </p:spPr>
      </p:pic>
      <p:pic>
        <p:nvPicPr>
          <p:cNvPr id="10" name="Picture 9">
            <a:extLst>
              <a:ext uri="{FF2B5EF4-FFF2-40B4-BE49-F238E27FC236}">
                <a16:creationId xmlns:a16="http://schemas.microsoft.com/office/drawing/2014/main" id="{D0D167C2-070F-4246-A52E-5BD6C9C65E0B}"/>
              </a:ext>
            </a:extLst>
          </p:cNvPr>
          <p:cNvPicPr>
            <a:picLocks noChangeAspect="1"/>
          </p:cNvPicPr>
          <p:nvPr/>
        </p:nvPicPr>
        <p:blipFill>
          <a:blip r:embed="rId3"/>
          <a:stretch>
            <a:fillRect/>
          </a:stretch>
        </p:blipFill>
        <p:spPr>
          <a:xfrm>
            <a:off x="6096000" y="1791314"/>
            <a:ext cx="5042943" cy="3337948"/>
          </a:xfrm>
          <a:prstGeom prst="rect">
            <a:avLst/>
          </a:prstGeom>
        </p:spPr>
      </p:pic>
      <p:sp>
        <p:nvSpPr>
          <p:cNvPr id="11" name="TextBox 10">
            <a:extLst>
              <a:ext uri="{FF2B5EF4-FFF2-40B4-BE49-F238E27FC236}">
                <a16:creationId xmlns:a16="http://schemas.microsoft.com/office/drawing/2014/main" id="{1C0EEBDF-1A07-754D-85F7-91AF59152ADD}"/>
              </a:ext>
            </a:extLst>
          </p:cNvPr>
          <p:cNvSpPr txBox="1"/>
          <p:nvPr/>
        </p:nvSpPr>
        <p:spPr>
          <a:xfrm>
            <a:off x="508416" y="5486399"/>
            <a:ext cx="10515600" cy="830997"/>
          </a:xfrm>
          <a:prstGeom prst="rect">
            <a:avLst/>
          </a:prstGeom>
          <a:noFill/>
        </p:spPr>
        <p:txBody>
          <a:bodyPr wrap="square" rtlCol="0">
            <a:spAutoFit/>
          </a:bodyPr>
          <a:lstStyle/>
          <a:p>
            <a:r>
              <a:rPr lang="en-AU" sz="2400" dirty="0"/>
              <a:t>As described before. This pore has a preferred angular orientation due to the asymmetry of the connection of the tether to the pore.</a:t>
            </a:r>
          </a:p>
        </p:txBody>
      </p:sp>
    </p:spTree>
    <p:extLst>
      <p:ext uri="{BB962C8B-B14F-4D97-AF65-F5344CB8AC3E}">
        <p14:creationId xmlns:p14="http://schemas.microsoft.com/office/powerpoint/2010/main" val="116367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a:xfrm>
            <a:off x="838200" y="-204495"/>
            <a:ext cx="10515600" cy="1325563"/>
          </a:xfrm>
        </p:spPr>
        <p:txBody>
          <a:bodyPr/>
          <a:lstStyle/>
          <a:p>
            <a:r>
              <a:rPr lang="en-US" dirty="0"/>
              <a:t>Tether length = 40         vs Tether length = 60</a:t>
            </a:r>
          </a:p>
        </p:txBody>
      </p:sp>
      <p:pic>
        <p:nvPicPr>
          <p:cNvPr id="3" name="Picture 2">
            <a:extLst>
              <a:ext uri="{FF2B5EF4-FFF2-40B4-BE49-F238E27FC236}">
                <a16:creationId xmlns:a16="http://schemas.microsoft.com/office/drawing/2014/main" id="{A38E3047-2B88-2F43-AB14-1782006EFF46}"/>
              </a:ext>
            </a:extLst>
          </p:cNvPr>
          <p:cNvPicPr>
            <a:picLocks noChangeAspect="1"/>
          </p:cNvPicPr>
          <p:nvPr/>
        </p:nvPicPr>
        <p:blipFill>
          <a:blip r:embed="rId2"/>
          <a:stretch>
            <a:fillRect/>
          </a:stretch>
        </p:blipFill>
        <p:spPr>
          <a:xfrm>
            <a:off x="838200" y="872065"/>
            <a:ext cx="3705173" cy="2512288"/>
          </a:xfrm>
          <a:prstGeom prst="rect">
            <a:avLst/>
          </a:prstGeom>
        </p:spPr>
      </p:pic>
      <p:pic>
        <p:nvPicPr>
          <p:cNvPr id="4" name="Picture 3">
            <a:extLst>
              <a:ext uri="{FF2B5EF4-FFF2-40B4-BE49-F238E27FC236}">
                <a16:creationId xmlns:a16="http://schemas.microsoft.com/office/drawing/2014/main" id="{DFCE0E27-9009-4D4E-8AA2-A56C9626034C}"/>
              </a:ext>
            </a:extLst>
          </p:cNvPr>
          <p:cNvPicPr>
            <a:picLocks noChangeAspect="1"/>
          </p:cNvPicPr>
          <p:nvPr/>
        </p:nvPicPr>
        <p:blipFill>
          <a:blip r:embed="rId3"/>
          <a:stretch>
            <a:fillRect/>
          </a:stretch>
        </p:blipFill>
        <p:spPr>
          <a:xfrm>
            <a:off x="417642" y="3384353"/>
            <a:ext cx="4289033" cy="2812149"/>
          </a:xfrm>
          <a:prstGeom prst="rect">
            <a:avLst/>
          </a:prstGeom>
        </p:spPr>
      </p:pic>
      <p:pic>
        <p:nvPicPr>
          <p:cNvPr id="5" name="Picture 4">
            <a:extLst>
              <a:ext uri="{FF2B5EF4-FFF2-40B4-BE49-F238E27FC236}">
                <a16:creationId xmlns:a16="http://schemas.microsoft.com/office/drawing/2014/main" id="{B9A5BC2C-973D-2A47-83B2-EC25AE033662}"/>
              </a:ext>
            </a:extLst>
          </p:cNvPr>
          <p:cNvPicPr>
            <a:picLocks noChangeAspect="1"/>
          </p:cNvPicPr>
          <p:nvPr/>
        </p:nvPicPr>
        <p:blipFill>
          <a:blip r:embed="rId4"/>
          <a:stretch>
            <a:fillRect/>
          </a:stretch>
        </p:blipFill>
        <p:spPr>
          <a:xfrm>
            <a:off x="6207384" y="812103"/>
            <a:ext cx="3705173" cy="2549599"/>
          </a:xfrm>
          <a:prstGeom prst="rect">
            <a:avLst/>
          </a:prstGeom>
        </p:spPr>
      </p:pic>
      <p:pic>
        <p:nvPicPr>
          <p:cNvPr id="6" name="Picture 5">
            <a:extLst>
              <a:ext uri="{FF2B5EF4-FFF2-40B4-BE49-F238E27FC236}">
                <a16:creationId xmlns:a16="http://schemas.microsoft.com/office/drawing/2014/main" id="{53257470-8F99-3946-836C-C59C9C1BA51F}"/>
              </a:ext>
            </a:extLst>
          </p:cNvPr>
          <p:cNvPicPr>
            <a:picLocks noChangeAspect="1"/>
          </p:cNvPicPr>
          <p:nvPr/>
        </p:nvPicPr>
        <p:blipFill>
          <a:blip r:embed="rId5"/>
          <a:stretch>
            <a:fillRect/>
          </a:stretch>
        </p:blipFill>
        <p:spPr>
          <a:xfrm>
            <a:off x="6370686" y="3361702"/>
            <a:ext cx="4032488" cy="2643943"/>
          </a:xfrm>
          <a:prstGeom prst="rect">
            <a:avLst/>
          </a:prstGeom>
        </p:spPr>
      </p:pic>
      <p:sp>
        <p:nvSpPr>
          <p:cNvPr id="7" name="TextBox 6">
            <a:extLst>
              <a:ext uri="{FF2B5EF4-FFF2-40B4-BE49-F238E27FC236}">
                <a16:creationId xmlns:a16="http://schemas.microsoft.com/office/drawing/2014/main" id="{46D7F3A2-F039-3948-8F79-84850795ECA0}"/>
              </a:ext>
            </a:extLst>
          </p:cNvPr>
          <p:cNvSpPr txBox="1"/>
          <p:nvPr/>
        </p:nvSpPr>
        <p:spPr>
          <a:xfrm>
            <a:off x="219555" y="6316421"/>
            <a:ext cx="11972445" cy="400110"/>
          </a:xfrm>
          <a:prstGeom prst="rect">
            <a:avLst/>
          </a:prstGeom>
          <a:noFill/>
        </p:spPr>
        <p:txBody>
          <a:bodyPr wrap="none" rtlCol="0">
            <a:spAutoFit/>
          </a:bodyPr>
          <a:lstStyle/>
          <a:p>
            <a:r>
              <a:rPr lang="en-AU" sz="2000" dirty="0"/>
              <a:t>Velocity distributions (both translational and rotational) are comparable. Remember that 60 tether forms hairpin </a:t>
            </a:r>
            <a:endParaRPr lang="en-AU" dirty="0"/>
          </a:p>
        </p:txBody>
      </p:sp>
    </p:spTree>
    <p:extLst>
      <p:ext uri="{BB962C8B-B14F-4D97-AF65-F5344CB8AC3E}">
        <p14:creationId xmlns:p14="http://schemas.microsoft.com/office/powerpoint/2010/main" val="3616141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2233-A6B0-C044-9E74-D624DC3CB136}"/>
              </a:ext>
            </a:extLst>
          </p:cNvPr>
          <p:cNvSpPr>
            <a:spLocks noGrp="1"/>
          </p:cNvSpPr>
          <p:nvPr>
            <p:ph type="title"/>
          </p:nvPr>
        </p:nvSpPr>
        <p:spPr/>
        <p:txBody>
          <a:bodyPr/>
          <a:lstStyle/>
          <a:p>
            <a:r>
              <a:rPr lang="en-US" dirty="0"/>
              <a:t>Summary of findings</a:t>
            </a:r>
          </a:p>
        </p:txBody>
      </p:sp>
      <p:sp>
        <p:nvSpPr>
          <p:cNvPr id="3" name="Content Placeholder 2">
            <a:extLst>
              <a:ext uri="{FF2B5EF4-FFF2-40B4-BE49-F238E27FC236}">
                <a16:creationId xmlns:a16="http://schemas.microsoft.com/office/drawing/2014/main" id="{11355665-B62A-D748-B915-605259370C9B}"/>
              </a:ext>
            </a:extLst>
          </p:cNvPr>
          <p:cNvSpPr>
            <a:spLocks noGrp="1"/>
          </p:cNvSpPr>
          <p:nvPr>
            <p:ph idx="1"/>
          </p:nvPr>
        </p:nvSpPr>
        <p:spPr/>
        <p:txBody>
          <a:bodyPr/>
          <a:lstStyle/>
          <a:p>
            <a:r>
              <a:rPr lang="en-US" dirty="0"/>
              <a:t>The longer the tether length the larger the variation in position and closer the average position (both vertical and radial) to the </a:t>
            </a:r>
            <a:r>
              <a:rPr lang="en-US" dirty="0" err="1"/>
              <a:t>centre</a:t>
            </a:r>
            <a:r>
              <a:rPr lang="en-US" dirty="0"/>
              <a:t> of the barrel.</a:t>
            </a:r>
          </a:p>
          <a:p>
            <a:r>
              <a:rPr lang="en-US" dirty="0"/>
              <a:t>The longer the tether, the higher the root mean squared velocity and angular velocity of the pore.</a:t>
            </a:r>
          </a:p>
          <a:p>
            <a:r>
              <a:rPr lang="en-US" dirty="0"/>
              <a:t>The formation of hairpins reduces the mobility of the pore.</a:t>
            </a:r>
          </a:p>
          <a:p>
            <a:r>
              <a:rPr lang="en-US" dirty="0"/>
              <a:t>The pore is flexible and can `flip orientations’ (sometimes face up and sometimes face down)  within the </a:t>
            </a:r>
            <a:r>
              <a:rPr lang="en-US" dirty="0" err="1"/>
              <a:t>centre</a:t>
            </a:r>
            <a:r>
              <a:rPr lang="en-US" dirty="0"/>
              <a:t> of the barrel</a:t>
            </a:r>
          </a:p>
          <a:p>
            <a:endParaRPr lang="en-AU" dirty="0"/>
          </a:p>
        </p:txBody>
      </p:sp>
    </p:spTree>
    <p:extLst>
      <p:ext uri="{BB962C8B-B14F-4D97-AF65-F5344CB8AC3E}">
        <p14:creationId xmlns:p14="http://schemas.microsoft.com/office/powerpoint/2010/main" val="3540674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AACE9-1D28-E34A-B2EC-7E3046822C0D}"/>
              </a:ext>
            </a:extLst>
          </p:cNvPr>
          <p:cNvSpPr>
            <a:spLocks noGrp="1"/>
          </p:cNvSpPr>
          <p:nvPr>
            <p:ph type="title"/>
          </p:nvPr>
        </p:nvSpPr>
        <p:spPr/>
        <p:txBody>
          <a:bodyPr/>
          <a:lstStyle/>
          <a:p>
            <a:r>
              <a:rPr lang="en-US"/>
              <a:t>To work on next</a:t>
            </a:r>
            <a:endParaRPr lang="en-US" dirty="0"/>
          </a:p>
        </p:txBody>
      </p:sp>
      <p:sp>
        <p:nvSpPr>
          <p:cNvPr id="3" name="Content Placeholder 2">
            <a:extLst>
              <a:ext uri="{FF2B5EF4-FFF2-40B4-BE49-F238E27FC236}">
                <a16:creationId xmlns:a16="http://schemas.microsoft.com/office/drawing/2014/main" id="{A5B98B48-39D2-644C-8AE5-77291B91ADFC}"/>
              </a:ext>
            </a:extLst>
          </p:cNvPr>
          <p:cNvSpPr>
            <a:spLocks noGrp="1"/>
          </p:cNvSpPr>
          <p:nvPr>
            <p:ph idx="1"/>
          </p:nvPr>
        </p:nvSpPr>
        <p:spPr>
          <a:xfrm>
            <a:off x="838200" y="1825624"/>
            <a:ext cx="10515600" cy="5032376"/>
          </a:xfrm>
        </p:spPr>
        <p:txBody>
          <a:bodyPr>
            <a:normAutofit/>
          </a:bodyPr>
          <a:lstStyle/>
          <a:p>
            <a:r>
              <a:rPr lang="en-US" dirty="0"/>
              <a:t>Running longer simulation (and also using Monte Carlo) will allow a better sampling of the space that the pore can move. In particular videos suggest pore may be able to rotate 180 degrees in barrel. This will allow better estimation of the distribution.</a:t>
            </a:r>
          </a:p>
          <a:p>
            <a:r>
              <a:rPr lang="en-US" dirty="0"/>
              <a:t>I will try using actual sequences (I used random scaffold), or vary sequences to see if I can reduce formations of hairpins, which may readily form at longer tether lengths.</a:t>
            </a:r>
          </a:p>
          <a:p>
            <a:r>
              <a:rPr lang="en-US" dirty="0"/>
              <a:t>I can change these simulations so that I add cinches / handles. Hopefully this will help explain why cinches don’t work experimentally.</a:t>
            </a:r>
          </a:p>
          <a:p>
            <a:endParaRPr lang="en-US" dirty="0"/>
          </a:p>
        </p:txBody>
      </p:sp>
    </p:spTree>
    <p:extLst>
      <p:ext uri="{BB962C8B-B14F-4D97-AF65-F5344CB8AC3E}">
        <p14:creationId xmlns:p14="http://schemas.microsoft.com/office/powerpoint/2010/main" val="1683577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E832-C9ED-0A43-9B8D-5BBC22601315}"/>
              </a:ext>
            </a:extLst>
          </p:cNvPr>
          <p:cNvSpPr>
            <a:spLocks noGrp="1"/>
          </p:cNvSpPr>
          <p:nvPr>
            <p:ph type="title"/>
          </p:nvPr>
        </p:nvSpPr>
        <p:spPr/>
        <p:txBody>
          <a:bodyPr/>
          <a:lstStyle/>
          <a:p>
            <a:r>
              <a:rPr lang="en-US" dirty="0"/>
              <a:t>Some further links if you’re interested</a:t>
            </a:r>
          </a:p>
        </p:txBody>
      </p:sp>
      <p:sp>
        <p:nvSpPr>
          <p:cNvPr id="3" name="Content Placeholder 2">
            <a:extLst>
              <a:ext uri="{FF2B5EF4-FFF2-40B4-BE49-F238E27FC236}">
                <a16:creationId xmlns:a16="http://schemas.microsoft.com/office/drawing/2014/main" id="{A543650E-C7B5-4142-8E61-967ADB5DA4E0}"/>
              </a:ext>
            </a:extLst>
          </p:cNvPr>
          <p:cNvSpPr>
            <a:spLocks noGrp="1"/>
          </p:cNvSpPr>
          <p:nvPr>
            <p:ph idx="1"/>
          </p:nvPr>
        </p:nvSpPr>
        <p:spPr/>
        <p:txBody>
          <a:bodyPr/>
          <a:lstStyle/>
          <a:p>
            <a:r>
              <a:rPr lang="en-US" dirty="0"/>
              <a:t>For my analysis code and plots as a </a:t>
            </a:r>
            <a:r>
              <a:rPr lang="en-US" dirty="0" err="1"/>
              <a:t>Jupyter</a:t>
            </a:r>
            <a:r>
              <a:rPr lang="en-US" dirty="0"/>
              <a:t> notebook </a:t>
            </a:r>
            <a:r>
              <a:rPr lang="en-US" dirty="0">
                <a:hlinkClick r:id="rId2"/>
              </a:rPr>
              <a:t>https://github.com/joelhochstetter/DNAnano/blob/master/oxDNA/NewPore/VaryTethLen2/VaryTetherLength.ipynb</a:t>
            </a:r>
            <a:endParaRPr lang="en-US" dirty="0"/>
          </a:p>
          <a:p>
            <a:r>
              <a:rPr lang="en-US" dirty="0"/>
              <a:t>Rest of my code is available on my </a:t>
            </a:r>
            <a:r>
              <a:rPr lang="en-US" dirty="0" err="1"/>
              <a:t>github</a:t>
            </a:r>
            <a:r>
              <a:rPr lang="en-US" dirty="0"/>
              <a:t>. Mixture between shell scripts (bash and </a:t>
            </a:r>
            <a:r>
              <a:rPr lang="en-US" dirty="0" err="1"/>
              <a:t>cshell</a:t>
            </a:r>
            <a:r>
              <a:rPr lang="en-US" dirty="0"/>
              <a:t>), python scripts, </a:t>
            </a:r>
            <a:r>
              <a:rPr lang="en-US" dirty="0" err="1"/>
              <a:t>oxDNA</a:t>
            </a:r>
            <a:r>
              <a:rPr lang="en-US" dirty="0"/>
              <a:t> parameter files </a:t>
            </a:r>
            <a:r>
              <a:rPr lang="en-US" dirty="0">
                <a:hlinkClick r:id="rId2"/>
              </a:rPr>
              <a:t>https://github.com/joelhochstetter/DNAnano/blob/master/oxDNA/NewPore</a:t>
            </a:r>
            <a:endParaRPr lang="en-US" dirty="0"/>
          </a:p>
        </p:txBody>
      </p:sp>
    </p:spTree>
    <p:extLst>
      <p:ext uri="{BB962C8B-B14F-4D97-AF65-F5344CB8AC3E}">
        <p14:creationId xmlns:p14="http://schemas.microsoft.com/office/powerpoint/2010/main" val="1852685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p:txBody>
          <a:bodyPr/>
          <a:lstStyle/>
          <a:p>
            <a:r>
              <a:rPr lang="en-US" dirty="0"/>
              <a:t>Tether length = 20</a:t>
            </a:r>
          </a:p>
        </p:txBody>
      </p:sp>
      <p:pic>
        <p:nvPicPr>
          <p:cNvPr id="4" name="vid" descr="vid">
            <a:hlinkClick r:id="" action="ppaction://media"/>
            <a:extLst>
              <a:ext uri="{FF2B5EF4-FFF2-40B4-BE49-F238E27FC236}">
                <a16:creationId xmlns:a16="http://schemas.microsoft.com/office/drawing/2014/main" id="{255FE4FD-48AB-8340-8510-A63DC634FC0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77356" y="1945546"/>
            <a:ext cx="6237287" cy="4351338"/>
          </a:xfrm>
        </p:spPr>
      </p:pic>
    </p:spTree>
    <p:extLst>
      <p:ext uri="{BB962C8B-B14F-4D97-AF65-F5344CB8AC3E}">
        <p14:creationId xmlns:p14="http://schemas.microsoft.com/office/powerpoint/2010/main" val="145135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9C9D-E8F7-824E-B7AF-19F053466FB5}"/>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DEEE76F-AB4E-A344-8D67-98A1BE796FEB}"/>
              </a:ext>
            </a:extLst>
          </p:cNvPr>
          <p:cNvSpPr>
            <a:spLocks noGrp="1"/>
          </p:cNvSpPr>
          <p:nvPr>
            <p:ph idx="1"/>
          </p:nvPr>
        </p:nvSpPr>
        <p:spPr/>
        <p:txBody>
          <a:bodyPr/>
          <a:lstStyle/>
          <a:p>
            <a:r>
              <a:rPr lang="en-US" dirty="0"/>
              <a:t>This initial set of simulations focuses on investigating the mobility of the pore according to different tether lengths</a:t>
            </a:r>
          </a:p>
          <a:p>
            <a:r>
              <a:rPr lang="en-US" dirty="0"/>
              <a:t>When I refer to tether length, I mean number of nucleotides between the connection of tether to pore and connection of tether to barrel. The total number of nucleotides on the tether is twice this</a:t>
            </a:r>
          </a:p>
          <a:p>
            <a:r>
              <a:rPr lang="en-US" dirty="0"/>
              <a:t>5 different lengths are chosen (20, 30, 40, 50, 60) </a:t>
            </a:r>
            <a:r>
              <a:rPr lang="en-US" dirty="0" err="1"/>
              <a:t>nt</a:t>
            </a:r>
            <a:r>
              <a:rPr lang="en-US" dirty="0"/>
              <a:t> and Molecular Dynamics simulations between these are compared.</a:t>
            </a:r>
          </a:p>
          <a:p>
            <a:r>
              <a:rPr lang="en-US" dirty="0"/>
              <a:t>At this stage, the motion of the free pore is studied (no cinches or connectors)</a:t>
            </a:r>
          </a:p>
        </p:txBody>
      </p:sp>
    </p:spTree>
    <p:extLst>
      <p:ext uri="{BB962C8B-B14F-4D97-AF65-F5344CB8AC3E}">
        <p14:creationId xmlns:p14="http://schemas.microsoft.com/office/powerpoint/2010/main" val="212639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p:txBody>
          <a:bodyPr/>
          <a:lstStyle/>
          <a:p>
            <a:r>
              <a:rPr lang="en-US" dirty="0"/>
              <a:t>Tether length = 30</a:t>
            </a:r>
          </a:p>
        </p:txBody>
      </p:sp>
      <p:pic>
        <p:nvPicPr>
          <p:cNvPr id="4" name="vid" descr="vid">
            <a:hlinkClick r:id="" action="ppaction://media"/>
            <a:extLst>
              <a:ext uri="{FF2B5EF4-FFF2-40B4-BE49-F238E27FC236}">
                <a16:creationId xmlns:a16="http://schemas.microsoft.com/office/drawing/2014/main" id="{D570972C-3301-BA47-878D-812C410574E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77356" y="1690688"/>
            <a:ext cx="6237287" cy="4351338"/>
          </a:xfrm>
        </p:spPr>
      </p:pic>
    </p:spTree>
    <p:extLst>
      <p:ext uri="{BB962C8B-B14F-4D97-AF65-F5344CB8AC3E}">
        <p14:creationId xmlns:p14="http://schemas.microsoft.com/office/powerpoint/2010/main" val="53688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p:txBody>
          <a:bodyPr/>
          <a:lstStyle/>
          <a:p>
            <a:r>
              <a:rPr lang="en-US" dirty="0"/>
              <a:t>Tether length = 40</a:t>
            </a:r>
          </a:p>
        </p:txBody>
      </p:sp>
      <p:pic>
        <p:nvPicPr>
          <p:cNvPr id="4" name="vid" descr="vid">
            <a:hlinkClick r:id="" action="ppaction://media"/>
            <a:extLst>
              <a:ext uri="{FF2B5EF4-FFF2-40B4-BE49-F238E27FC236}">
                <a16:creationId xmlns:a16="http://schemas.microsoft.com/office/drawing/2014/main" id="{0F27D141-631F-B24E-B885-82461ECBB53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76563" y="1825625"/>
            <a:ext cx="6237287" cy="4351338"/>
          </a:xfrm>
        </p:spPr>
      </p:pic>
    </p:spTree>
    <p:extLst>
      <p:ext uri="{BB962C8B-B14F-4D97-AF65-F5344CB8AC3E}">
        <p14:creationId xmlns:p14="http://schemas.microsoft.com/office/powerpoint/2010/main" val="1518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p:txBody>
          <a:bodyPr/>
          <a:lstStyle/>
          <a:p>
            <a:r>
              <a:rPr lang="en-US" dirty="0"/>
              <a:t>Tether length = 50</a:t>
            </a:r>
          </a:p>
        </p:txBody>
      </p:sp>
      <p:pic>
        <p:nvPicPr>
          <p:cNvPr id="4" name="vid" descr="vid">
            <a:hlinkClick r:id="" action="ppaction://media"/>
            <a:extLst>
              <a:ext uri="{FF2B5EF4-FFF2-40B4-BE49-F238E27FC236}">
                <a16:creationId xmlns:a16="http://schemas.microsoft.com/office/drawing/2014/main" id="{F8434CDE-4C60-3640-9B05-673AA568844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71632" y="1810635"/>
            <a:ext cx="6237287" cy="4351338"/>
          </a:xfrm>
        </p:spPr>
      </p:pic>
    </p:spTree>
    <p:extLst>
      <p:ext uri="{BB962C8B-B14F-4D97-AF65-F5344CB8AC3E}">
        <p14:creationId xmlns:p14="http://schemas.microsoft.com/office/powerpoint/2010/main" val="31286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C6B3-FA20-0742-A00E-9FC10A95B966}"/>
              </a:ext>
            </a:extLst>
          </p:cNvPr>
          <p:cNvSpPr>
            <a:spLocks noGrp="1"/>
          </p:cNvSpPr>
          <p:nvPr>
            <p:ph type="title"/>
          </p:nvPr>
        </p:nvSpPr>
        <p:spPr/>
        <p:txBody>
          <a:bodyPr/>
          <a:lstStyle/>
          <a:p>
            <a:r>
              <a:rPr lang="en-US" dirty="0"/>
              <a:t>Tether length = 60</a:t>
            </a:r>
          </a:p>
        </p:txBody>
      </p:sp>
      <p:pic>
        <p:nvPicPr>
          <p:cNvPr id="4" name="vid" descr="vid">
            <a:hlinkClick r:id="" action="ppaction://media"/>
            <a:extLst>
              <a:ext uri="{FF2B5EF4-FFF2-40B4-BE49-F238E27FC236}">
                <a16:creationId xmlns:a16="http://schemas.microsoft.com/office/drawing/2014/main" id="{10FCD33E-30B0-0649-9193-DAB58B3ECB4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76563" y="1825625"/>
            <a:ext cx="6237287" cy="4351338"/>
          </a:xfrm>
        </p:spPr>
      </p:pic>
    </p:spTree>
    <p:extLst>
      <p:ext uri="{BB962C8B-B14F-4D97-AF65-F5344CB8AC3E}">
        <p14:creationId xmlns:p14="http://schemas.microsoft.com/office/powerpoint/2010/main" val="276654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B8F52-9980-8B4D-8778-459F63A3B2DF}"/>
              </a:ext>
            </a:extLst>
          </p:cNvPr>
          <p:cNvSpPr>
            <a:spLocks noGrp="1"/>
          </p:cNvSpPr>
          <p:nvPr>
            <p:ph type="title"/>
          </p:nvPr>
        </p:nvSpPr>
        <p:spPr>
          <a:xfrm>
            <a:off x="838200" y="-112974"/>
            <a:ext cx="10515600" cy="1325563"/>
          </a:xfrm>
        </p:spPr>
        <p:txBody>
          <a:bodyPr/>
          <a:lstStyle/>
          <a:p>
            <a:r>
              <a:rPr lang="en-US" dirty="0"/>
              <a:t>Running simulation step-by-step</a:t>
            </a:r>
          </a:p>
        </p:txBody>
      </p:sp>
      <p:sp>
        <p:nvSpPr>
          <p:cNvPr id="3" name="Content Placeholder 2">
            <a:extLst>
              <a:ext uri="{FF2B5EF4-FFF2-40B4-BE49-F238E27FC236}">
                <a16:creationId xmlns:a16="http://schemas.microsoft.com/office/drawing/2014/main" id="{264A6241-C875-874F-A8A8-335C9F3F4E9C}"/>
              </a:ext>
            </a:extLst>
          </p:cNvPr>
          <p:cNvSpPr>
            <a:spLocks noGrp="1"/>
          </p:cNvSpPr>
          <p:nvPr>
            <p:ph idx="1"/>
          </p:nvPr>
        </p:nvSpPr>
        <p:spPr>
          <a:xfrm>
            <a:off x="209006" y="1029354"/>
            <a:ext cx="11678194" cy="6340710"/>
          </a:xfrm>
        </p:spPr>
        <p:txBody>
          <a:bodyPr>
            <a:normAutofit fontScale="92500"/>
          </a:bodyPr>
          <a:lstStyle/>
          <a:p>
            <a:pPr marL="514350" indent="-514350">
              <a:buFont typeface="+mj-lt"/>
              <a:buAutoNum type="arabicPeriod"/>
            </a:pPr>
            <a:r>
              <a:rPr lang="en-US" dirty="0"/>
              <a:t>Use python to generate json of pore with tether of length n (n = 20,30,40,50,60)</a:t>
            </a:r>
          </a:p>
          <a:p>
            <a:pPr marL="514350" indent="-514350">
              <a:buFont typeface="+mj-lt"/>
              <a:buAutoNum type="arabicPeriod"/>
            </a:pPr>
            <a:r>
              <a:rPr lang="en-US" dirty="0"/>
              <a:t>Use python to convert json file format to </a:t>
            </a:r>
            <a:r>
              <a:rPr lang="en-US" dirty="0" err="1"/>
              <a:t>oxDNA</a:t>
            </a:r>
            <a:r>
              <a:rPr lang="en-US" dirty="0"/>
              <a:t> file format</a:t>
            </a:r>
          </a:p>
          <a:p>
            <a:pPr marL="514350" indent="-514350">
              <a:buFont typeface="+mj-lt"/>
              <a:buAutoNum type="arabicPeriod"/>
            </a:pPr>
            <a:r>
              <a:rPr lang="en-US" dirty="0"/>
              <a:t>Relax pore in </a:t>
            </a:r>
            <a:r>
              <a:rPr lang="en-US" dirty="0" err="1"/>
              <a:t>oxDNA</a:t>
            </a:r>
            <a:r>
              <a:rPr lang="en-US" dirty="0"/>
              <a:t> without forces so structure does not fall apart. This ensures that the structure minimizes free energy. This is important for forced crossovers.</a:t>
            </a:r>
          </a:p>
          <a:p>
            <a:pPr marL="514350" indent="-514350">
              <a:buFont typeface="+mj-lt"/>
              <a:buAutoNum type="arabicPeriod"/>
            </a:pPr>
            <a:r>
              <a:rPr lang="en-US" dirty="0"/>
              <a:t>Introduce forces (fixing ends of tether then introducing force planes). Each force is introduced by gradually increasing the strength of the force to prevent damage.</a:t>
            </a:r>
          </a:p>
          <a:p>
            <a:pPr marL="514350" indent="-514350">
              <a:buFont typeface="+mj-lt"/>
              <a:buAutoNum type="arabicPeriod"/>
            </a:pPr>
            <a:r>
              <a:rPr lang="en-US" dirty="0"/>
              <a:t>Run Molecular dynamics simulation for 1e9 time-steps (30us) with forces. This produces a trajectory file which stories positions and orientations of nucleotides, as well as their velocities, angular velocities and energies.</a:t>
            </a:r>
          </a:p>
          <a:p>
            <a:pPr marL="514350" indent="-514350">
              <a:buFont typeface="+mj-lt"/>
              <a:buAutoNum type="arabicPeriod"/>
            </a:pPr>
            <a:r>
              <a:rPr lang="en-US" dirty="0"/>
              <a:t>Use python to process data and extract relevant information from trajectory file.</a:t>
            </a:r>
          </a:p>
          <a:p>
            <a:pPr marL="514350" indent="-514350">
              <a:buFont typeface="+mj-lt"/>
              <a:buAutoNum type="arabicPeriod"/>
            </a:pPr>
            <a:r>
              <a:rPr lang="en-US" dirty="0" err="1"/>
              <a:t>Analyse</a:t>
            </a:r>
            <a:r>
              <a:rPr lang="en-US" dirty="0"/>
              <a:t> data to compare different simulations</a:t>
            </a:r>
          </a:p>
          <a:p>
            <a:pPr marL="971550" lvl="1" indent="-514350">
              <a:buFont typeface="+mj-lt"/>
              <a:buAutoNum type="arabicPeriod"/>
            </a:pPr>
            <a:r>
              <a:rPr lang="en-US" dirty="0"/>
              <a:t>Use cogli1 (+ </a:t>
            </a:r>
            <a:r>
              <a:rPr lang="en-US" dirty="0" err="1"/>
              <a:t>povray</a:t>
            </a:r>
            <a:r>
              <a:rPr lang="en-US" dirty="0"/>
              <a:t> + </a:t>
            </a:r>
            <a:r>
              <a:rPr lang="en-US" dirty="0" err="1"/>
              <a:t>ffmpeg</a:t>
            </a:r>
            <a:r>
              <a:rPr lang="en-US" dirty="0"/>
              <a:t>) to produce movies of the simulation </a:t>
            </a:r>
          </a:p>
          <a:p>
            <a:pPr marL="971550" lvl="1" indent="-514350">
              <a:buFont typeface="+mj-lt"/>
              <a:buAutoNum type="arabicPeriod"/>
            </a:pPr>
            <a:r>
              <a:rPr lang="en-US" dirty="0"/>
              <a:t>Use Python to plot histogram and compare statistics</a:t>
            </a:r>
          </a:p>
        </p:txBody>
      </p:sp>
    </p:spTree>
    <p:extLst>
      <p:ext uri="{BB962C8B-B14F-4D97-AF65-F5344CB8AC3E}">
        <p14:creationId xmlns:p14="http://schemas.microsoft.com/office/powerpoint/2010/main" val="2510695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68F3-60F1-C241-94FB-D2E7D9D96E2A}"/>
              </a:ext>
            </a:extLst>
          </p:cNvPr>
          <p:cNvSpPr>
            <a:spLocks noGrp="1"/>
          </p:cNvSpPr>
          <p:nvPr>
            <p:ph type="title"/>
          </p:nvPr>
        </p:nvSpPr>
        <p:spPr/>
        <p:txBody>
          <a:bodyPr/>
          <a:lstStyle/>
          <a:p>
            <a:r>
              <a:rPr lang="en-US" dirty="0"/>
              <a:t>Pore used: 190604_TC_pore_cinch1.json</a:t>
            </a:r>
          </a:p>
        </p:txBody>
      </p:sp>
      <p:sp>
        <p:nvSpPr>
          <p:cNvPr id="3" name="Content Placeholder 2">
            <a:extLst>
              <a:ext uri="{FF2B5EF4-FFF2-40B4-BE49-F238E27FC236}">
                <a16:creationId xmlns:a16="http://schemas.microsoft.com/office/drawing/2014/main" id="{522C06DB-A885-A549-A70B-833684F6256E}"/>
              </a:ext>
            </a:extLst>
          </p:cNvPr>
          <p:cNvSpPr>
            <a:spLocks noGrp="1"/>
          </p:cNvSpPr>
          <p:nvPr>
            <p:ph idx="1"/>
          </p:nvPr>
        </p:nvSpPr>
        <p:spPr/>
        <p:txBody>
          <a:bodyPr>
            <a:normAutofit/>
          </a:bodyPr>
          <a:lstStyle/>
          <a:p>
            <a:r>
              <a:rPr lang="en-US" sz="3200" dirty="0"/>
              <a:t>I reproduced this without the barrel and cinches</a:t>
            </a:r>
          </a:p>
          <a:p>
            <a:r>
              <a:rPr lang="en-US" sz="3200" dirty="0"/>
              <a:t>I vary tether length (number of </a:t>
            </a:r>
            <a:r>
              <a:rPr lang="en-US" sz="3200" dirty="0" err="1"/>
              <a:t>nt</a:t>
            </a:r>
            <a:r>
              <a:rPr lang="en-US" sz="3200" dirty="0"/>
              <a:t> in helices 5-9)</a:t>
            </a:r>
          </a:p>
        </p:txBody>
      </p:sp>
      <p:sp>
        <p:nvSpPr>
          <p:cNvPr id="5" name="Rectangle 4">
            <a:extLst>
              <a:ext uri="{FF2B5EF4-FFF2-40B4-BE49-F238E27FC236}">
                <a16:creationId xmlns:a16="http://schemas.microsoft.com/office/drawing/2014/main" id="{EBCED163-BD5B-6547-A5F1-9CBE5AE6B8C7}"/>
              </a:ext>
            </a:extLst>
          </p:cNvPr>
          <p:cNvSpPr/>
          <p:nvPr/>
        </p:nvSpPr>
        <p:spPr>
          <a:xfrm>
            <a:off x="5942753" y="3244334"/>
            <a:ext cx="306494" cy="369332"/>
          </a:xfrm>
          <a:prstGeom prst="rect">
            <a:avLst/>
          </a:prstGeom>
        </p:spPr>
        <p:txBody>
          <a:bodyPr wrap="none">
            <a:spAutoFit/>
          </a:bodyPr>
          <a:lstStyle/>
          <a:p>
            <a:r>
              <a:rPr lang="en-US" dirty="0" err="1"/>
              <a:t>ù</a:t>
            </a:r>
            <a:endParaRPr lang="en-US" dirty="0"/>
          </a:p>
        </p:txBody>
      </p:sp>
      <p:pic>
        <p:nvPicPr>
          <p:cNvPr id="6" name="Picture 5">
            <a:extLst>
              <a:ext uri="{FF2B5EF4-FFF2-40B4-BE49-F238E27FC236}">
                <a16:creationId xmlns:a16="http://schemas.microsoft.com/office/drawing/2014/main" id="{611F42EF-05FD-784C-BA96-B7C8254E5DF6}"/>
              </a:ext>
            </a:extLst>
          </p:cNvPr>
          <p:cNvPicPr>
            <a:picLocks noChangeAspect="1"/>
          </p:cNvPicPr>
          <p:nvPr/>
        </p:nvPicPr>
        <p:blipFill>
          <a:blip r:embed="rId2"/>
          <a:stretch>
            <a:fillRect/>
          </a:stretch>
        </p:blipFill>
        <p:spPr>
          <a:xfrm>
            <a:off x="0" y="3355382"/>
            <a:ext cx="8305800" cy="3225125"/>
          </a:xfrm>
          <a:prstGeom prst="rect">
            <a:avLst/>
          </a:prstGeom>
        </p:spPr>
      </p:pic>
      <p:pic>
        <p:nvPicPr>
          <p:cNvPr id="7" name="Picture 6">
            <a:extLst>
              <a:ext uri="{FF2B5EF4-FFF2-40B4-BE49-F238E27FC236}">
                <a16:creationId xmlns:a16="http://schemas.microsoft.com/office/drawing/2014/main" id="{FA00A2E5-4277-2146-BF1D-24A9B654C9F5}"/>
              </a:ext>
            </a:extLst>
          </p:cNvPr>
          <p:cNvPicPr>
            <a:picLocks noChangeAspect="1"/>
          </p:cNvPicPr>
          <p:nvPr/>
        </p:nvPicPr>
        <p:blipFill>
          <a:blip r:embed="rId3"/>
          <a:stretch>
            <a:fillRect/>
          </a:stretch>
        </p:blipFill>
        <p:spPr>
          <a:xfrm>
            <a:off x="9144000" y="3492602"/>
            <a:ext cx="2794000" cy="2766060"/>
          </a:xfrm>
          <a:prstGeom prst="rect">
            <a:avLst/>
          </a:prstGeom>
        </p:spPr>
      </p:pic>
    </p:spTree>
    <p:extLst>
      <p:ext uri="{BB962C8B-B14F-4D97-AF65-F5344CB8AC3E}">
        <p14:creationId xmlns:p14="http://schemas.microsoft.com/office/powerpoint/2010/main" val="2830450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3BC40C-FBF9-674B-A543-2C0A910DA737}"/>
              </a:ext>
            </a:extLst>
          </p:cNvPr>
          <p:cNvSpPr/>
          <p:nvPr/>
        </p:nvSpPr>
        <p:spPr>
          <a:xfrm>
            <a:off x="3707521" y="2384370"/>
            <a:ext cx="3657600" cy="4139406"/>
          </a:xfrm>
          <a:prstGeom prst="rect">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F2932-9D48-594A-B479-187FC900FA14}"/>
              </a:ext>
            </a:extLst>
          </p:cNvPr>
          <p:cNvSpPr>
            <a:spLocks noGrp="1"/>
          </p:cNvSpPr>
          <p:nvPr>
            <p:ph type="title"/>
          </p:nvPr>
        </p:nvSpPr>
        <p:spPr/>
        <p:txBody>
          <a:bodyPr/>
          <a:lstStyle/>
          <a:p>
            <a:r>
              <a:rPr lang="en-US" dirty="0"/>
              <a:t>Set-up for simulation - forces</a:t>
            </a:r>
          </a:p>
        </p:txBody>
      </p:sp>
      <p:sp>
        <p:nvSpPr>
          <p:cNvPr id="5" name="Octagon 4">
            <a:extLst>
              <a:ext uri="{FF2B5EF4-FFF2-40B4-BE49-F238E27FC236}">
                <a16:creationId xmlns:a16="http://schemas.microsoft.com/office/drawing/2014/main" id="{1C0D96C0-976A-CE4F-96D6-514CF3D4DAD3}"/>
              </a:ext>
            </a:extLst>
          </p:cNvPr>
          <p:cNvSpPr/>
          <p:nvPr/>
        </p:nvSpPr>
        <p:spPr>
          <a:xfrm>
            <a:off x="8232229" y="1931591"/>
            <a:ext cx="3657600" cy="3657600"/>
          </a:xfrm>
          <a:prstGeom prst="octagon">
            <a:avLst/>
          </a:prstGeom>
          <a:solidFill>
            <a:schemeClr val="accent1">
              <a:lumMod val="20000"/>
              <a:lumOff val="80000"/>
            </a:schemeClr>
          </a:solidFill>
          <a:ln w="762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E56460A-352B-7643-8877-59B466D1F25E}"/>
              </a:ext>
            </a:extLst>
          </p:cNvPr>
          <p:cNvSpPr/>
          <p:nvPr/>
        </p:nvSpPr>
        <p:spPr>
          <a:xfrm>
            <a:off x="4729652" y="2384370"/>
            <a:ext cx="1734207" cy="4139406"/>
          </a:xfrm>
          <a:prstGeom prst="rect">
            <a:avLst/>
          </a:prstGeom>
          <a:solidFill>
            <a:schemeClr val="accent1">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D63DA9-6F01-3F46-9351-38775748840B}"/>
              </a:ext>
            </a:extLst>
          </p:cNvPr>
          <p:cNvSpPr/>
          <p:nvPr/>
        </p:nvSpPr>
        <p:spPr>
          <a:xfrm>
            <a:off x="9911251" y="3090040"/>
            <a:ext cx="399393" cy="3843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7939D94-291F-194C-AC13-0898CEDCEC77}"/>
              </a:ext>
            </a:extLst>
          </p:cNvPr>
          <p:cNvSpPr/>
          <p:nvPr/>
        </p:nvSpPr>
        <p:spPr>
          <a:xfrm>
            <a:off x="10218678" y="3338163"/>
            <a:ext cx="399393" cy="3843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952789C-1395-2D4E-9887-992B0FED70AF}"/>
              </a:ext>
            </a:extLst>
          </p:cNvPr>
          <p:cNvSpPr/>
          <p:nvPr/>
        </p:nvSpPr>
        <p:spPr>
          <a:xfrm>
            <a:off x="10218678" y="3678510"/>
            <a:ext cx="399393" cy="3843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6A8356F-34E7-8243-9C1C-1575E5C8380B}"/>
              </a:ext>
            </a:extLst>
          </p:cNvPr>
          <p:cNvSpPr/>
          <p:nvPr/>
        </p:nvSpPr>
        <p:spPr>
          <a:xfrm>
            <a:off x="9863954" y="3838446"/>
            <a:ext cx="399393" cy="3843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91D2A3B-9DAD-D74A-8CF4-6236FCB8B436}"/>
              </a:ext>
            </a:extLst>
          </p:cNvPr>
          <p:cNvSpPr/>
          <p:nvPr/>
        </p:nvSpPr>
        <p:spPr>
          <a:xfrm>
            <a:off x="9509230" y="3606524"/>
            <a:ext cx="399393" cy="3843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C6591BA-C6D1-7944-BC5A-829BF81DE338}"/>
              </a:ext>
            </a:extLst>
          </p:cNvPr>
          <p:cNvSpPr/>
          <p:nvPr/>
        </p:nvSpPr>
        <p:spPr>
          <a:xfrm>
            <a:off x="9509230" y="3242440"/>
            <a:ext cx="399393" cy="38432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8AD5613-7425-9341-B354-E0B9600E6E46}"/>
              </a:ext>
            </a:extLst>
          </p:cNvPr>
          <p:cNvSpPr/>
          <p:nvPr/>
        </p:nvSpPr>
        <p:spPr>
          <a:xfrm>
            <a:off x="8008883" y="3523593"/>
            <a:ext cx="536027" cy="5618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CD77CCE-7719-A145-A2A2-D071F56CEC7C}"/>
              </a:ext>
            </a:extLst>
          </p:cNvPr>
          <p:cNvSpPr/>
          <p:nvPr/>
        </p:nvSpPr>
        <p:spPr>
          <a:xfrm>
            <a:off x="11574517" y="3361354"/>
            <a:ext cx="536027" cy="5618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F42C857B-57F9-444C-A7B7-13C74192B2FB}"/>
              </a:ext>
            </a:extLst>
          </p:cNvPr>
          <p:cNvSpPr/>
          <p:nvPr/>
        </p:nvSpPr>
        <p:spPr>
          <a:xfrm>
            <a:off x="8418786" y="3752193"/>
            <a:ext cx="1103586" cy="220717"/>
          </a:xfrm>
          <a:custGeom>
            <a:avLst/>
            <a:gdLst>
              <a:gd name="connsiteX0" fmla="*/ 0 w 1103586"/>
              <a:gd name="connsiteY0" fmla="*/ 63062 h 220717"/>
              <a:gd name="connsiteX1" fmla="*/ 378373 w 1103586"/>
              <a:gd name="connsiteY1" fmla="*/ 94593 h 220717"/>
              <a:gd name="connsiteX2" fmla="*/ 441435 w 1103586"/>
              <a:gd name="connsiteY2" fmla="*/ 189186 h 220717"/>
              <a:gd name="connsiteX3" fmla="*/ 536028 w 1103586"/>
              <a:gd name="connsiteY3" fmla="*/ 220717 h 220717"/>
              <a:gd name="connsiteX4" fmla="*/ 725214 w 1103586"/>
              <a:gd name="connsiteY4" fmla="*/ 157655 h 220717"/>
              <a:gd name="connsiteX5" fmla="*/ 1008993 w 1103586"/>
              <a:gd name="connsiteY5" fmla="*/ 0 h 220717"/>
              <a:gd name="connsiteX6" fmla="*/ 1103586 w 1103586"/>
              <a:gd name="connsiteY6" fmla="*/ 31531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586" h="220717">
                <a:moveTo>
                  <a:pt x="0" y="63062"/>
                </a:moveTo>
                <a:cubicBezTo>
                  <a:pt x="126124" y="73572"/>
                  <a:pt x="256681" y="59824"/>
                  <a:pt x="378373" y="94593"/>
                </a:cubicBezTo>
                <a:cubicBezTo>
                  <a:pt x="414810" y="105004"/>
                  <a:pt x="411844" y="165513"/>
                  <a:pt x="441435" y="189186"/>
                </a:cubicBezTo>
                <a:cubicBezTo>
                  <a:pt x="467388" y="209949"/>
                  <a:pt x="504497" y="210207"/>
                  <a:pt x="536028" y="220717"/>
                </a:cubicBezTo>
                <a:cubicBezTo>
                  <a:pt x="599090" y="199696"/>
                  <a:pt x="669905" y="194528"/>
                  <a:pt x="725214" y="157655"/>
                </a:cubicBezTo>
                <a:cubicBezTo>
                  <a:pt x="942055" y="13095"/>
                  <a:pt x="842498" y="55498"/>
                  <a:pt x="1008993" y="0"/>
                </a:cubicBezTo>
                <a:lnTo>
                  <a:pt x="1103586" y="31531"/>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Freeform 30">
            <a:extLst>
              <a:ext uri="{FF2B5EF4-FFF2-40B4-BE49-F238E27FC236}">
                <a16:creationId xmlns:a16="http://schemas.microsoft.com/office/drawing/2014/main" id="{EB427B5E-FDF9-164C-8B64-57B6D2F111F0}"/>
              </a:ext>
            </a:extLst>
          </p:cNvPr>
          <p:cNvSpPr/>
          <p:nvPr/>
        </p:nvSpPr>
        <p:spPr>
          <a:xfrm>
            <a:off x="10618071" y="3457793"/>
            <a:ext cx="1103586" cy="220717"/>
          </a:xfrm>
          <a:custGeom>
            <a:avLst/>
            <a:gdLst>
              <a:gd name="connsiteX0" fmla="*/ 0 w 1103586"/>
              <a:gd name="connsiteY0" fmla="*/ 63062 h 220717"/>
              <a:gd name="connsiteX1" fmla="*/ 378373 w 1103586"/>
              <a:gd name="connsiteY1" fmla="*/ 94593 h 220717"/>
              <a:gd name="connsiteX2" fmla="*/ 441435 w 1103586"/>
              <a:gd name="connsiteY2" fmla="*/ 189186 h 220717"/>
              <a:gd name="connsiteX3" fmla="*/ 536028 w 1103586"/>
              <a:gd name="connsiteY3" fmla="*/ 220717 h 220717"/>
              <a:gd name="connsiteX4" fmla="*/ 725214 w 1103586"/>
              <a:gd name="connsiteY4" fmla="*/ 157655 h 220717"/>
              <a:gd name="connsiteX5" fmla="*/ 1008993 w 1103586"/>
              <a:gd name="connsiteY5" fmla="*/ 0 h 220717"/>
              <a:gd name="connsiteX6" fmla="*/ 1103586 w 1103586"/>
              <a:gd name="connsiteY6" fmla="*/ 31531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586" h="220717">
                <a:moveTo>
                  <a:pt x="0" y="63062"/>
                </a:moveTo>
                <a:cubicBezTo>
                  <a:pt x="126124" y="73572"/>
                  <a:pt x="256681" y="59824"/>
                  <a:pt x="378373" y="94593"/>
                </a:cubicBezTo>
                <a:cubicBezTo>
                  <a:pt x="414810" y="105004"/>
                  <a:pt x="411844" y="165513"/>
                  <a:pt x="441435" y="189186"/>
                </a:cubicBezTo>
                <a:cubicBezTo>
                  <a:pt x="467388" y="209949"/>
                  <a:pt x="504497" y="210207"/>
                  <a:pt x="536028" y="220717"/>
                </a:cubicBezTo>
                <a:cubicBezTo>
                  <a:pt x="599090" y="199696"/>
                  <a:pt x="669905" y="194528"/>
                  <a:pt x="725214" y="157655"/>
                </a:cubicBezTo>
                <a:cubicBezTo>
                  <a:pt x="942055" y="13095"/>
                  <a:pt x="842498" y="55498"/>
                  <a:pt x="1008993" y="0"/>
                </a:cubicBezTo>
                <a:lnTo>
                  <a:pt x="1103586" y="31531"/>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Oval 31">
            <a:extLst>
              <a:ext uri="{FF2B5EF4-FFF2-40B4-BE49-F238E27FC236}">
                <a16:creationId xmlns:a16="http://schemas.microsoft.com/office/drawing/2014/main" id="{7FBC6D23-2129-BD4A-9AE0-CCC770A98539}"/>
              </a:ext>
            </a:extLst>
          </p:cNvPr>
          <p:cNvSpPr/>
          <p:nvPr/>
        </p:nvSpPr>
        <p:spPr>
          <a:xfrm>
            <a:off x="7052440" y="3892227"/>
            <a:ext cx="536027" cy="5618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AE4D3D-7681-BA4E-A76F-CDB1C8503EBE}"/>
              </a:ext>
            </a:extLst>
          </p:cNvPr>
          <p:cNvSpPr/>
          <p:nvPr/>
        </p:nvSpPr>
        <p:spPr>
          <a:xfrm>
            <a:off x="3422429" y="3854321"/>
            <a:ext cx="536027" cy="5618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D4F6039-A2BA-F24B-90BE-02DE951F877C}"/>
              </a:ext>
            </a:extLst>
          </p:cNvPr>
          <p:cNvSpPr/>
          <p:nvPr/>
        </p:nvSpPr>
        <p:spPr>
          <a:xfrm>
            <a:off x="5104084" y="3200842"/>
            <a:ext cx="396766" cy="2270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2B8444E-0B9C-3F48-ABCE-9FF2107EA3E7}"/>
              </a:ext>
            </a:extLst>
          </p:cNvPr>
          <p:cNvSpPr/>
          <p:nvPr/>
        </p:nvSpPr>
        <p:spPr>
          <a:xfrm>
            <a:off x="5759670" y="3229634"/>
            <a:ext cx="396766" cy="2270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BB261BD-5711-BD4F-9BD9-B665B04E6131}"/>
              </a:ext>
            </a:extLst>
          </p:cNvPr>
          <p:cNvSpPr/>
          <p:nvPr/>
        </p:nvSpPr>
        <p:spPr>
          <a:xfrm>
            <a:off x="5443699" y="3224491"/>
            <a:ext cx="396766" cy="2270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007AB34D-4235-D846-A105-0AF9A7C4A3B5}"/>
              </a:ext>
            </a:extLst>
          </p:cNvPr>
          <p:cNvSpPr/>
          <p:nvPr/>
        </p:nvSpPr>
        <p:spPr>
          <a:xfrm>
            <a:off x="3999184" y="4057685"/>
            <a:ext cx="1103586" cy="220717"/>
          </a:xfrm>
          <a:custGeom>
            <a:avLst/>
            <a:gdLst>
              <a:gd name="connsiteX0" fmla="*/ 0 w 1103586"/>
              <a:gd name="connsiteY0" fmla="*/ 63062 h 220717"/>
              <a:gd name="connsiteX1" fmla="*/ 378373 w 1103586"/>
              <a:gd name="connsiteY1" fmla="*/ 94593 h 220717"/>
              <a:gd name="connsiteX2" fmla="*/ 441435 w 1103586"/>
              <a:gd name="connsiteY2" fmla="*/ 189186 h 220717"/>
              <a:gd name="connsiteX3" fmla="*/ 536028 w 1103586"/>
              <a:gd name="connsiteY3" fmla="*/ 220717 h 220717"/>
              <a:gd name="connsiteX4" fmla="*/ 725214 w 1103586"/>
              <a:gd name="connsiteY4" fmla="*/ 157655 h 220717"/>
              <a:gd name="connsiteX5" fmla="*/ 1008993 w 1103586"/>
              <a:gd name="connsiteY5" fmla="*/ 0 h 220717"/>
              <a:gd name="connsiteX6" fmla="*/ 1103586 w 1103586"/>
              <a:gd name="connsiteY6" fmla="*/ 31531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586" h="220717">
                <a:moveTo>
                  <a:pt x="0" y="63062"/>
                </a:moveTo>
                <a:cubicBezTo>
                  <a:pt x="126124" y="73572"/>
                  <a:pt x="256681" y="59824"/>
                  <a:pt x="378373" y="94593"/>
                </a:cubicBezTo>
                <a:cubicBezTo>
                  <a:pt x="414810" y="105004"/>
                  <a:pt x="411844" y="165513"/>
                  <a:pt x="441435" y="189186"/>
                </a:cubicBezTo>
                <a:cubicBezTo>
                  <a:pt x="467388" y="209949"/>
                  <a:pt x="504497" y="210207"/>
                  <a:pt x="536028" y="220717"/>
                </a:cubicBezTo>
                <a:cubicBezTo>
                  <a:pt x="599090" y="199696"/>
                  <a:pt x="669905" y="194528"/>
                  <a:pt x="725214" y="157655"/>
                </a:cubicBezTo>
                <a:cubicBezTo>
                  <a:pt x="942055" y="13095"/>
                  <a:pt x="842498" y="55498"/>
                  <a:pt x="1008993" y="0"/>
                </a:cubicBezTo>
                <a:lnTo>
                  <a:pt x="1103586" y="31531"/>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a:extLst>
              <a:ext uri="{FF2B5EF4-FFF2-40B4-BE49-F238E27FC236}">
                <a16:creationId xmlns:a16="http://schemas.microsoft.com/office/drawing/2014/main" id="{497C6359-B65A-C645-BB47-233C62DFDA06}"/>
              </a:ext>
            </a:extLst>
          </p:cNvPr>
          <p:cNvSpPr/>
          <p:nvPr/>
        </p:nvSpPr>
        <p:spPr>
          <a:xfrm>
            <a:off x="6146580" y="3998618"/>
            <a:ext cx="1103586" cy="220717"/>
          </a:xfrm>
          <a:custGeom>
            <a:avLst/>
            <a:gdLst>
              <a:gd name="connsiteX0" fmla="*/ 0 w 1103586"/>
              <a:gd name="connsiteY0" fmla="*/ 63062 h 220717"/>
              <a:gd name="connsiteX1" fmla="*/ 378373 w 1103586"/>
              <a:gd name="connsiteY1" fmla="*/ 94593 h 220717"/>
              <a:gd name="connsiteX2" fmla="*/ 441435 w 1103586"/>
              <a:gd name="connsiteY2" fmla="*/ 189186 h 220717"/>
              <a:gd name="connsiteX3" fmla="*/ 536028 w 1103586"/>
              <a:gd name="connsiteY3" fmla="*/ 220717 h 220717"/>
              <a:gd name="connsiteX4" fmla="*/ 725214 w 1103586"/>
              <a:gd name="connsiteY4" fmla="*/ 157655 h 220717"/>
              <a:gd name="connsiteX5" fmla="*/ 1008993 w 1103586"/>
              <a:gd name="connsiteY5" fmla="*/ 0 h 220717"/>
              <a:gd name="connsiteX6" fmla="*/ 1103586 w 1103586"/>
              <a:gd name="connsiteY6" fmla="*/ 31531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586" h="220717">
                <a:moveTo>
                  <a:pt x="0" y="63062"/>
                </a:moveTo>
                <a:cubicBezTo>
                  <a:pt x="126124" y="73572"/>
                  <a:pt x="256681" y="59824"/>
                  <a:pt x="378373" y="94593"/>
                </a:cubicBezTo>
                <a:cubicBezTo>
                  <a:pt x="414810" y="105004"/>
                  <a:pt x="411844" y="165513"/>
                  <a:pt x="441435" y="189186"/>
                </a:cubicBezTo>
                <a:cubicBezTo>
                  <a:pt x="467388" y="209949"/>
                  <a:pt x="504497" y="210207"/>
                  <a:pt x="536028" y="220717"/>
                </a:cubicBezTo>
                <a:cubicBezTo>
                  <a:pt x="599090" y="199696"/>
                  <a:pt x="669905" y="194528"/>
                  <a:pt x="725214" y="157655"/>
                </a:cubicBezTo>
                <a:cubicBezTo>
                  <a:pt x="942055" y="13095"/>
                  <a:pt x="842498" y="55498"/>
                  <a:pt x="1008993" y="0"/>
                </a:cubicBezTo>
                <a:lnTo>
                  <a:pt x="1103586" y="31531"/>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71675271-7267-6246-A6E5-3D65EA3EDAB7}"/>
              </a:ext>
            </a:extLst>
          </p:cNvPr>
          <p:cNvCxnSpPr/>
          <p:nvPr/>
        </p:nvCxnSpPr>
        <p:spPr>
          <a:xfrm>
            <a:off x="7819697" y="0"/>
            <a:ext cx="0" cy="685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193FD4-C6FE-6E4B-894B-3638A9C8CD5D}"/>
              </a:ext>
            </a:extLst>
          </p:cNvPr>
          <p:cNvCxnSpPr>
            <a:cxnSpLocks/>
          </p:cNvCxnSpPr>
          <p:nvPr/>
        </p:nvCxnSpPr>
        <p:spPr>
          <a:xfrm>
            <a:off x="3179379" y="1690688"/>
            <a:ext cx="0" cy="51673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F747169-ACD3-7141-BFD9-DF57C0896E77}"/>
              </a:ext>
            </a:extLst>
          </p:cNvPr>
          <p:cNvSpPr txBox="1"/>
          <p:nvPr/>
        </p:nvSpPr>
        <p:spPr>
          <a:xfrm>
            <a:off x="4546093" y="1431199"/>
            <a:ext cx="1948931" cy="646331"/>
          </a:xfrm>
          <a:prstGeom prst="rect">
            <a:avLst/>
          </a:prstGeom>
          <a:noFill/>
        </p:spPr>
        <p:txBody>
          <a:bodyPr wrap="none" rtlCol="0">
            <a:spAutoFit/>
          </a:bodyPr>
          <a:lstStyle/>
          <a:p>
            <a:r>
              <a:rPr lang="en-US" sz="3600" dirty="0"/>
              <a:t>Side view</a:t>
            </a:r>
          </a:p>
        </p:txBody>
      </p:sp>
      <p:sp>
        <p:nvSpPr>
          <p:cNvPr id="45" name="TextBox 44">
            <a:extLst>
              <a:ext uri="{FF2B5EF4-FFF2-40B4-BE49-F238E27FC236}">
                <a16:creationId xmlns:a16="http://schemas.microsoft.com/office/drawing/2014/main" id="{E0774F6E-58E5-F64A-B599-BC37A9942367}"/>
              </a:ext>
            </a:extLst>
          </p:cNvPr>
          <p:cNvSpPr txBox="1"/>
          <p:nvPr/>
        </p:nvSpPr>
        <p:spPr>
          <a:xfrm>
            <a:off x="8984373" y="889260"/>
            <a:ext cx="1829347" cy="646331"/>
          </a:xfrm>
          <a:prstGeom prst="rect">
            <a:avLst/>
          </a:prstGeom>
          <a:noFill/>
        </p:spPr>
        <p:txBody>
          <a:bodyPr wrap="none" rtlCol="0">
            <a:spAutoFit/>
          </a:bodyPr>
          <a:lstStyle/>
          <a:p>
            <a:r>
              <a:rPr lang="en-US" sz="3600" dirty="0"/>
              <a:t>Top view</a:t>
            </a:r>
          </a:p>
        </p:txBody>
      </p:sp>
      <p:sp>
        <p:nvSpPr>
          <p:cNvPr id="46" name="TextBox 45">
            <a:extLst>
              <a:ext uri="{FF2B5EF4-FFF2-40B4-BE49-F238E27FC236}">
                <a16:creationId xmlns:a16="http://schemas.microsoft.com/office/drawing/2014/main" id="{78114AEE-29CB-6847-B4C9-26B3353FAC80}"/>
              </a:ext>
            </a:extLst>
          </p:cNvPr>
          <p:cNvSpPr txBox="1"/>
          <p:nvPr/>
        </p:nvSpPr>
        <p:spPr>
          <a:xfrm>
            <a:off x="304039" y="2018732"/>
            <a:ext cx="2811148" cy="4401205"/>
          </a:xfrm>
          <a:prstGeom prst="rect">
            <a:avLst/>
          </a:prstGeom>
          <a:noFill/>
        </p:spPr>
        <p:txBody>
          <a:bodyPr wrap="square" rtlCol="0">
            <a:spAutoFit/>
          </a:bodyPr>
          <a:lstStyle/>
          <a:p>
            <a:r>
              <a:rPr lang="en-US" sz="2800" dirty="0"/>
              <a:t>‘Force planes’ prevent pore exiting barrel (I use 8 to simulate barrel)</a:t>
            </a:r>
          </a:p>
          <a:p>
            <a:endParaRPr lang="en-US" sz="2800" dirty="0"/>
          </a:p>
          <a:p>
            <a:r>
              <a:rPr lang="en-US" sz="2800" dirty="0"/>
              <a:t>End nucleotides of the tether are fixed to a certain position</a:t>
            </a:r>
          </a:p>
        </p:txBody>
      </p:sp>
      <p:sp>
        <p:nvSpPr>
          <p:cNvPr id="50" name="Left-Right Arrow 49">
            <a:extLst>
              <a:ext uri="{FF2B5EF4-FFF2-40B4-BE49-F238E27FC236}">
                <a16:creationId xmlns:a16="http://schemas.microsoft.com/office/drawing/2014/main" id="{0585C32F-6A31-544D-89E3-FB9655CD2C56}"/>
              </a:ext>
            </a:extLst>
          </p:cNvPr>
          <p:cNvSpPr/>
          <p:nvPr/>
        </p:nvSpPr>
        <p:spPr>
          <a:xfrm>
            <a:off x="8235377" y="5631780"/>
            <a:ext cx="3657600" cy="4909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6BFABCC-9247-8A4C-B976-DE96E2CF2AE9}"/>
              </a:ext>
            </a:extLst>
          </p:cNvPr>
          <p:cNvSpPr txBox="1"/>
          <p:nvPr/>
        </p:nvSpPr>
        <p:spPr>
          <a:xfrm>
            <a:off x="9317715" y="6029929"/>
            <a:ext cx="1300356" cy="523220"/>
          </a:xfrm>
          <a:prstGeom prst="rect">
            <a:avLst/>
          </a:prstGeom>
          <a:noFill/>
        </p:spPr>
        <p:txBody>
          <a:bodyPr wrap="none" rtlCol="0">
            <a:spAutoFit/>
          </a:bodyPr>
          <a:lstStyle/>
          <a:p>
            <a:r>
              <a:rPr lang="en-US" sz="2800" dirty="0"/>
              <a:t>19.6nm</a:t>
            </a:r>
          </a:p>
        </p:txBody>
      </p:sp>
    </p:spTree>
    <p:extLst>
      <p:ext uri="{BB962C8B-B14F-4D97-AF65-F5344CB8AC3E}">
        <p14:creationId xmlns:p14="http://schemas.microsoft.com/office/powerpoint/2010/main" val="332135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0474-70B5-F344-A28C-C0C16505C235}"/>
              </a:ext>
            </a:extLst>
          </p:cNvPr>
          <p:cNvSpPr>
            <a:spLocks noGrp="1"/>
          </p:cNvSpPr>
          <p:nvPr>
            <p:ph type="title"/>
          </p:nvPr>
        </p:nvSpPr>
        <p:spPr/>
        <p:txBody>
          <a:bodyPr/>
          <a:lstStyle/>
          <a:p>
            <a:r>
              <a:rPr lang="en-US" dirty="0"/>
              <a:t>Key simulation parameters in </a:t>
            </a:r>
            <a:r>
              <a:rPr lang="en-US" dirty="0" err="1"/>
              <a:t>oxDNA</a:t>
            </a:r>
            <a:endParaRPr lang="en-US" dirty="0"/>
          </a:p>
        </p:txBody>
      </p:sp>
      <p:sp>
        <p:nvSpPr>
          <p:cNvPr id="3" name="Content Placeholder 2">
            <a:extLst>
              <a:ext uri="{FF2B5EF4-FFF2-40B4-BE49-F238E27FC236}">
                <a16:creationId xmlns:a16="http://schemas.microsoft.com/office/drawing/2014/main" id="{8D394E8D-D067-4B42-920B-914EA1E31881}"/>
              </a:ext>
            </a:extLst>
          </p:cNvPr>
          <p:cNvSpPr>
            <a:spLocks noGrp="1"/>
          </p:cNvSpPr>
          <p:nvPr>
            <p:ph idx="1"/>
          </p:nvPr>
        </p:nvSpPr>
        <p:spPr/>
        <p:txBody>
          <a:bodyPr/>
          <a:lstStyle/>
          <a:p>
            <a:r>
              <a:rPr lang="en-US" dirty="0"/>
              <a:t>Length of simulation 0.03ms.</a:t>
            </a:r>
          </a:p>
          <a:p>
            <a:r>
              <a:rPr lang="en-US" dirty="0"/>
              <a:t>Molecular Dynamics simulations are performed (the other option is Monte Carlo)</a:t>
            </a:r>
          </a:p>
          <a:p>
            <a:r>
              <a:rPr lang="en-US" dirty="0"/>
              <a:t>Temperature 300K</a:t>
            </a:r>
          </a:p>
          <a:p>
            <a:r>
              <a:rPr lang="en-US" dirty="0"/>
              <a:t>Salt concentration 0.5M</a:t>
            </a:r>
          </a:p>
          <a:p>
            <a:r>
              <a:rPr lang="en-US" dirty="0"/>
              <a:t>Other parameters are defaults (see </a:t>
            </a:r>
            <a:r>
              <a:rPr lang="en-US" dirty="0">
                <a:hlinkClick r:id="rId2"/>
              </a:rPr>
              <a:t>https://dna.physics.ox.ac.uk/index.php/DNA_model_introduction</a:t>
            </a:r>
            <a:r>
              <a:rPr lang="en-US" dirty="0"/>
              <a:t>)</a:t>
            </a:r>
          </a:p>
          <a:p>
            <a:pPr marL="0" indent="0">
              <a:buNone/>
            </a:pPr>
            <a:endParaRPr lang="en-US" b="1" dirty="0"/>
          </a:p>
        </p:txBody>
      </p:sp>
      <p:pic>
        <p:nvPicPr>
          <p:cNvPr id="4" name="Picture 3">
            <a:extLst>
              <a:ext uri="{FF2B5EF4-FFF2-40B4-BE49-F238E27FC236}">
                <a16:creationId xmlns:a16="http://schemas.microsoft.com/office/drawing/2014/main" id="{F93BDF8C-A2D6-1946-AACB-C3456503F2DE}"/>
              </a:ext>
            </a:extLst>
          </p:cNvPr>
          <p:cNvPicPr>
            <a:picLocks noChangeAspect="1"/>
          </p:cNvPicPr>
          <p:nvPr/>
        </p:nvPicPr>
        <p:blipFill>
          <a:blip r:embed="rId3"/>
          <a:stretch>
            <a:fillRect/>
          </a:stretch>
        </p:blipFill>
        <p:spPr>
          <a:xfrm rot="16200000">
            <a:off x="4822590" y="4792427"/>
            <a:ext cx="1158372" cy="2336716"/>
          </a:xfrm>
          <a:prstGeom prst="rect">
            <a:avLst/>
          </a:prstGeom>
        </p:spPr>
      </p:pic>
    </p:spTree>
    <p:extLst>
      <p:ext uri="{BB962C8B-B14F-4D97-AF65-F5344CB8AC3E}">
        <p14:creationId xmlns:p14="http://schemas.microsoft.com/office/powerpoint/2010/main" val="61010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3E82-59AB-424E-B302-0322FC449A64}"/>
              </a:ext>
            </a:extLst>
          </p:cNvPr>
          <p:cNvSpPr>
            <a:spLocks noGrp="1"/>
          </p:cNvSpPr>
          <p:nvPr>
            <p:ph type="title"/>
          </p:nvPr>
        </p:nvSpPr>
        <p:spPr>
          <a:xfrm>
            <a:off x="838200" y="-117257"/>
            <a:ext cx="10515600" cy="1325563"/>
          </a:xfrm>
        </p:spPr>
        <p:txBody>
          <a:bodyPr/>
          <a:lstStyle/>
          <a:p>
            <a:r>
              <a:rPr lang="en-US" dirty="0"/>
              <a:t>Quantities of interest for pore mobility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769FE-4462-C041-BB35-E88D6F31BB99}"/>
                  </a:ext>
                </a:extLst>
              </p:cNvPr>
              <p:cNvSpPr>
                <a:spLocks noGrp="1"/>
              </p:cNvSpPr>
              <p:nvPr>
                <p:ph idx="1"/>
              </p:nvPr>
            </p:nvSpPr>
            <p:spPr>
              <a:xfrm>
                <a:off x="400537" y="874374"/>
                <a:ext cx="8741664" cy="6305915"/>
              </a:xfrm>
            </p:spPr>
            <p:txBody>
              <a:bodyPr>
                <a:normAutofit/>
              </a:bodyPr>
              <a:lstStyle/>
              <a:p>
                <a:r>
                  <a:rPr lang="en-US" dirty="0"/>
                  <a:t>To study the mobility of the pore I consider the distribution of different variables when sampled over a longish time. I compared different tether lengths by the means and standard deviations of these quantities.</a:t>
                </a:r>
              </a:p>
              <a:p>
                <a:pPr lvl="1"/>
                <a:r>
                  <a:rPr lang="en-US" dirty="0"/>
                  <a:t>I average each quantity over all the scaffold nucleotides in the pore (not including tether). This approximately describes the </a:t>
                </a:r>
                <a:r>
                  <a:rPr lang="en-US" dirty="0" err="1"/>
                  <a:t>centre</a:t>
                </a:r>
                <a:r>
                  <a:rPr lang="en-US" dirty="0"/>
                  <a:t> of mass of the pore (assuming equal mass of bases)</a:t>
                </a:r>
              </a:p>
              <a:p>
                <a:r>
                  <a:rPr lang="en-US" dirty="0"/>
                  <a:t>Variables I choose to study are:</a:t>
                </a:r>
              </a:p>
              <a:p>
                <a:pPr lvl="1"/>
                <a:r>
                  <a:rPr lang="en-US" dirty="0"/>
                  <a:t>Position (in nm) relative to </a:t>
                </a:r>
                <a:r>
                  <a:rPr lang="en-US" dirty="0" err="1"/>
                  <a:t>centre</a:t>
                </a:r>
                <a:r>
                  <a:rPr lang="en-US" dirty="0"/>
                  <a:t> of barrel. I use cylindrical coordinates (r, </a:t>
                </a:r>
                <a14:m>
                  <m:oMath xmlns:m="http://schemas.openxmlformats.org/officeDocument/2006/math">
                    <m:r>
                      <a:rPr lang="en-US" b="0" i="1" smtClean="0">
                        <a:latin typeface="Cambria Math" panose="02040503050406030204" pitchFamily="18" charset="0"/>
                      </a:rPr>
                      <m:t>𝜃</m:t>
                    </m:r>
                  </m:oMath>
                </a14:m>
                <a:r>
                  <a:rPr lang="en-US" dirty="0"/>
                  <a:t>, z). z=0 corresponds to height tether is docked.</a:t>
                </a:r>
              </a:p>
              <a:p>
                <a:pPr lvl="1"/>
                <a:r>
                  <a:rPr lang="en-US" dirty="0"/>
                  <a:t>Root mean squared velocity of pore (in nm/ns). Note I average over nucleotides before taking RMS.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𝑟𝑚𝑠</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a14:m>
                <a:r>
                  <a:rPr lang="en-US" dirty="0"/>
                  <a:t>. </a:t>
                </a:r>
              </a:p>
              <a:p>
                <a:pPr lvl="1"/>
                <a:r>
                  <a:rPr lang="en-US" dirty="0"/>
                  <a:t>Root mean squared angular velocity of pore (in degrees/ns).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𝑟𝑚𝑠</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𝑧</m:t>
                            </m:r>
                          </m:sub>
                          <m:sup>
                            <m:r>
                              <a:rPr lang="en-US" b="0" i="1" smtClean="0">
                                <a:latin typeface="Cambria Math" panose="02040503050406030204" pitchFamily="18" charset="0"/>
                              </a:rPr>
                              <m:t>2</m:t>
                            </m:r>
                          </m:sup>
                        </m:sSubSup>
                      </m:e>
                    </m:rad>
                  </m:oMath>
                </a14:m>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DF1769FE-4462-C041-BB35-E88D6F31BB99}"/>
                  </a:ext>
                </a:extLst>
              </p:cNvPr>
              <p:cNvSpPr>
                <a:spLocks noGrp="1" noRot="1" noChangeAspect="1" noMove="1" noResize="1" noEditPoints="1" noAdjustHandles="1" noChangeArrowheads="1" noChangeShapeType="1" noTextEdit="1"/>
              </p:cNvSpPr>
              <p:nvPr>
                <p:ph idx="1"/>
              </p:nvPr>
            </p:nvSpPr>
            <p:spPr>
              <a:xfrm>
                <a:off x="400537" y="874374"/>
                <a:ext cx="8741664" cy="6305915"/>
              </a:xfrm>
              <a:blipFill>
                <a:blip r:embed="rId2"/>
                <a:stretch>
                  <a:fillRect l="-1161" t="-1610" r="-7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9682420-3324-944E-828E-7F7C9A548A3B}"/>
              </a:ext>
            </a:extLst>
          </p:cNvPr>
          <p:cNvPicPr>
            <a:picLocks noChangeAspect="1"/>
          </p:cNvPicPr>
          <p:nvPr/>
        </p:nvPicPr>
        <p:blipFill>
          <a:blip r:embed="rId3"/>
          <a:stretch>
            <a:fillRect/>
          </a:stretch>
        </p:blipFill>
        <p:spPr>
          <a:xfrm>
            <a:off x="9460418" y="1208306"/>
            <a:ext cx="2491740" cy="3078032"/>
          </a:xfrm>
          <a:prstGeom prst="rect">
            <a:avLst/>
          </a:prstGeom>
        </p:spPr>
      </p:pic>
      <p:sp>
        <p:nvSpPr>
          <p:cNvPr id="5" name="TextBox 4">
            <a:extLst>
              <a:ext uri="{FF2B5EF4-FFF2-40B4-BE49-F238E27FC236}">
                <a16:creationId xmlns:a16="http://schemas.microsoft.com/office/drawing/2014/main" id="{662B72C5-E407-524A-91BE-C6466A58300D}"/>
              </a:ext>
            </a:extLst>
          </p:cNvPr>
          <p:cNvSpPr txBox="1"/>
          <p:nvPr/>
        </p:nvSpPr>
        <p:spPr>
          <a:xfrm>
            <a:off x="9721309" y="4437090"/>
            <a:ext cx="1969957" cy="1015663"/>
          </a:xfrm>
          <a:prstGeom prst="rect">
            <a:avLst/>
          </a:prstGeom>
          <a:noFill/>
        </p:spPr>
        <p:txBody>
          <a:bodyPr wrap="square" rtlCol="0">
            <a:spAutoFit/>
          </a:bodyPr>
          <a:lstStyle/>
          <a:p>
            <a:r>
              <a:rPr lang="en-AU" sz="2000" dirty="0"/>
              <a:t>The origin is the centre of the barrel</a:t>
            </a:r>
          </a:p>
        </p:txBody>
      </p:sp>
    </p:spTree>
    <p:extLst>
      <p:ext uri="{BB962C8B-B14F-4D97-AF65-F5344CB8AC3E}">
        <p14:creationId xmlns:p14="http://schemas.microsoft.com/office/powerpoint/2010/main" val="143614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9A58-DDCA-FF44-AAD2-D059A5273258}"/>
              </a:ext>
            </a:extLst>
          </p:cNvPr>
          <p:cNvSpPr>
            <a:spLocks noGrp="1"/>
          </p:cNvSpPr>
          <p:nvPr>
            <p:ph type="title"/>
          </p:nvPr>
        </p:nvSpPr>
        <p:spPr/>
        <p:txBody>
          <a:bodyPr/>
          <a:lstStyle/>
          <a:p>
            <a:r>
              <a:rPr lang="en-US" dirty="0"/>
              <a:t>Comparison by tether length – position </a:t>
            </a:r>
          </a:p>
        </p:txBody>
      </p:sp>
      <p:pic>
        <p:nvPicPr>
          <p:cNvPr id="4" name="Picture 3">
            <a:extLst>
              <a:ext uri="{FF2B5EF4-FFF2-40B4-BE49-F238E27FC236}">
                <a16:creationId xmlns:a16="http://schemas.microsoft.com/office/drawing/2014/main" id="{3836362B-CBC4-0842-9610-800F9794445F}"/>
              </a:ext>
            </a:extLst>
          </p:cNvPr>
          <p:cNvPicPr>
            <a:picLocks noChangeAspect="1"/>
          </p:cNvPicPr>
          <p:nvPr/>
        </p:nvPicPr>
        <p:blipFill>
          <a:blip r:embed="rId3"/>
          <a:stretch>
            <a:fillRect/>
          </a:stretch>
        </p:blipFill>
        <p:spPr>
          <a:xfrm>
            <a:off x="379751" y="3834282"/>
            <a:ext cx="4210814" cy="2780726"/>
          </a:xfrm>
          <a:prstGeom prst="rect">
            <a:avLst/>
          </a:prstGeom>
        </p:spPr>
      </p:pic>
      <p:pic>
        <p:nvPicPr>
          <p:cNvPr id="5" name="Picture 4">
            <a:extLst>
              <a:ext uri="{FF2B5EF4-FFF2-40B4-BE49-F238E27FC236}">
                <a16:creationId xmlns:a16="http://schemas.microsoft.com/office/drawing/2014/main" id="{5DB26119-86D3-2B47-A65A-E6154DAF5F15}"/>
              </a:ext>
            </a:extLst>
          </p:cNvPr>
          <p:cNvPicPr>
            <a:picLocks noChangeAspect="1"/>
          </p:cNvPicPr>
          <p:nvPr/>
        </p:nvPicPr>
        <p:blipFill>
          <a:blip r:embed="rId4"/>
          <a:stretch>
            <a:fillRect/>
          </a:stretch>
        </p:blipFill>
        <p:spPr>
          <a:xfrm>
            <a:off x="6961681" y="1330928"/>
            <a:ext cx="4392119" cy="2900456"/>
          </a:xfrm>
          <a:prstGeom prst="rect">
            <a:avLst/>
          </a:prstGeom>
        </p:spPr>
      </p:pic>
      <p:pic>
        <p:nvPicPr>
          <p:cNvPr id="6" name="Picture 5">
            <a:extLst>
              <a:ext uri="{FF2B5EF4-FFF2-40B4-BE49-F238E27FC236}">
                <a16:creationId xmlns:a16="http://schemas.microsoft.com/office/drawing/2014/main" id="{6A513AFA-7C86-494F-BCDA-A0ECF6F48513}"/>
              </a:ext>
            </a:extLst>
          </p:cNvPr>
          <p:cNvPicPr>
            <a:picLocks noChangeAspect="1"/>
          </p:cNvPicPr>
          <p:nvPr/>
        </p:nvPicPr>
        <p:blipFill>
          <a:blip r:embed="rId5"/>
          <a:stretch>
            <a:fillRect/>
          </a:stretch>
        </p:blipFill>
        <p:spPr>
          <a:xfrm>
            <a:off x="7401931" y="4381834"/>
            <a:ext cx="3749623" cy="2476166"/>
          </a:xfrm>
          <a:prstGeom prst="rect">
            <a:avLst/>
          </a:prstGeom>
        </p:spPr>
      </p:pic>
      <p:sp>
        <p:nvSpPr>
          <p:cNvPr id="7" name="Oval 6">
            <a:extLst>
              <a:ext uri="{FF2B5EF4-FFF2-40B4-BE49-F238E27FC236}">
                <a16:creationId xmlns:a16="http://schemas.microsoft.com/office/drawing/2014/main" id="{2DE205B6-4980-284A-BB20-D3F521138CDE}"/>
              </a:ext>
            </a:extLst>
          </p:cNvPr>
          <p:cNvSpPr/>
          <p:nvPr/>
        </p:nvSpPr>
        <p:spPr>
          <a:xfrm>
            <a:off x="3867462" y="4302176"/>
            <a:ext cx="329784" cy="8844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3C6902-3600-7043-80DD-8D57F1261DCD}"/>
              </a:ext>
            </a:extLst>
          </p:cNvPr>
          <p:cNvSpPr/>
          <p:nvPr/>
        </p:nvSpPr>
        <p:spPr>
          <a:xfrm>
            <a:off x="10570564" y="1888764"/>
            <a:ext cx="327285" cy="2026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 name="Oval 8">
            <a:extLst>
              <a:ext uri="{FF2B5EF4-FFF2-40B4-BE49-F238E27FC236}">
                <a16:creationId xmlns:a16="http://schemas.microsoft.com/office/drawing/2014/main" id="{2A8F89C1-3D1B-EA4C-AFA8-E8F62B3F6F45}"/>
              </a:ext>
            </a:extLst>
          </p:cNvPr>
          <p:cNvSpPr/>
          <p:nvPr/>
        </p:nvSpPr>
        <p:spPr>
          <a:xfrm>
            <a:off x="10466881" y="4669300"/>
            <a:ext cx="327285" cy="19058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TextBox 9">
            <a:extLst>
              <a:ext uri="{FF2B5EF4-FFF2-40B4-BE49-F238E27FC236}">
                <a16:creationId xmlns:a16="http://schemas.microsoft.com/office/drawing/2014/main" id="{E57D04A4-5279-8E48-A49C-17ABE96620CF}"/>
              </a:ext>
            </a:extLst>
          </p:cNvPr>
          <p:cNvSpPr txBox="1"/>
          <p:nvPr/>
        </p:nvSpPr>
        <p:spPr>
          <a:xfrm>
            <a:off x="379751" y="1455786"/>
            <a:ext cx="6800538" cy="2308324"/>
          </a:xfrm>
          <a:prstGeom prst="rect">
            <a:avLst/>
          </a:prstGeom>
          <a:noFill/>
        </p:spPr>
        <p:txBody>
          <a:bodyPr wrap="square" rtlCol="0">
            <a:spAutoFit/>
          </a:bodyPr>
          <a:lstStyle/>
          <a:p>
            <a:r>
              <a:rPr lang="en-AU" dirty="0"/>
              <a:t>-     60 bp tether can be explained by formation of a hairpin effectively shortening length of tether. E.g. see video for this on a later slide</a:t>
            </a:r>
          </a:p>
          <a:p>
            <a:pPr marL="285750" indent="-285750">
              <a:buFontTx/>
              <a:buChar char="-"/>
            </a:pPr>
            <a:r>
              <a:rPr lang="en-AU" dirty="0"/>
              <a:t>For this pore as </a:t>
            </a:r>
            <a:r>
              <a:rPr lang="en-AU" b="1" dirty="0"/>
              <a:t>tether length shortens</a:t>
            </a:r>
            <a:r>
              <a:rPr lang="en-AU" dirty="0"/>
              <a:t>, the average position of the pore (described by both </a:t>
            </a:r>
            <a:r>
              <a:rPr lang="en-AU" b="1" dirty="0"/>
              <a:t>radial </a:t>
            </a:r>
            <a:r>
              <a:rPr lang="en-AU" dirty="0"/>
              <a:t>and </a:t>
            </a:r>
            <a:r>
              <a:rPr lang="en-AU" b="1" dirty="0"/>
              <a:t>vertical</a:t>
            </a:r>
            <a:r>
              <a:rPr lang="en-AU" dirty="0"/>
              <a:t>) approaches the centre of the barrel</a:t>
            </a:r>
          </a:p>
          <a:p>
            <a:pPr marL="285750" indent="-285750">
              <a:buFontTx/>
              <a:buChar char="-"/>
            </a:pPr>
            <a:r>
              <a:rPr lang="en-AU" dirty="0"/>
              <a:t>The average position in the barrel is offset from centre with the average </a:t>
            </a:r>
            <a:r>
              <a:rPr lang="en-AU" b="1" dirty="0"/>
              <a:t>angular position</a:t>
            </a:r>
            <a:r>
              <a:rPr lang="en-AU" dirty="0"/>
              <a:t> is approximately constant. This is because the connections between tether and pore are asymmetric.</a:t>
            </a:r>
            <a:endParaRPr lang="en-AU" b="1" dirty="0"/>
          </a:p>
        </p:txBody>
      </p:sp>
      <p:pic>
        <p:nvPicPr>
          <p:cNvPr id="11" name="Picture 10">
            <a:extLst>
              <a:ext uri="{FF2B5EF4-FFF2-40B4-BE49-F238E27FC236}">
                <a16:creationId xmlns:a16="http://schemas.microsoft.com/office/drawing/2014/main" id="{F6781AA3-36FD-5A4B-B4E9-9345F026BFB1}"/>
              </a:ext>
            </a:extLst>
          </p:cNvPr>
          <p:cNvPicPr>
            <a:picLocks noChangeAspect="1"/>
          </p:cNvPicPr>
          <p:nvPr/>
        </p:nvPicPr>
        <p:blipFill rotWithShape="1">
          <a:blip r:embed="rId6"/>
          <a:srcRect l="53919" t="57673" r="8838" b="3870"/>
          <a:stretch/>
        </p:blipFill>
        <p:spPr>
          <a:xfrm>
            <a:off x="5340784" y="4846526"/>
            <a:ext cx="1040566" cy="1063765"/>
          </a:xfrm>
          <a:prstGeom prst="rect">
            <a:avLst/>
          </a:prstGeom>
        </p:spPr>
      </p:pic>
      <p:cxnSp>
        <p:nvCxnSpPr>
          <p:cNvPr id="13" name="Straight Connector 12">
            <a:extLst>
              <a:ext uri="{FF2B5EF4-FFF2-40B4-BE49-F238E27FC236}">
                <a16:creationId xmlns:a16="http://schemas.microsoft.com/office/drawing/2014/main" id="{112EBEB0-CF2C-D74B-B2C7-6CEE85346EF4}"/>
              </a:ext>
            </a:extLst>
          </p:cNvPr>
          <p:cNvCxnSpPr>
            <a:cxnSpLocks/>
          </p:cNvCxnSpPr>
          <p:nvPr/>
        </p:nvCxnSpPr>
        <p:spPr>
          <a:xfrm>
            <a:off x="5861067" y="5833361"/>
            <a:ext cx="0" cy="442538"/>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D27A74AB-780E-714B-BE76-14D3F8A7DA94}"/>
              </a:ext>
            </a:extLst>
          </p:cNvPr>
          <p:cNvCxnSpPr>
            <a:cxnSpLocks/>
          </p:cNvCxnSpPr>
          <p:nvPr/>
        </p:nvCxnSpPr>
        <p:spPr>
          <a:xfrm>
            <a:off x="6220919" y="5593220"/>
            <a:ext cx="409731" cy="412874"/>
          </a:xfrm>
          <a:prstGeom prst="line">
            <a:avLst/>
          </a:prstGeom>
          <a:ln w="57150"/>
        </p:spPr>
        <p:style>
          <a:lnRef idx="3">
            <a:schemeClr val="accent5"/>
          </a:lnRef>
          <a:fillRef idx="0">
            <a:schemeClr val="accent5"/>
          </a:fillRef>
          <a:effectRef idx="2">
            <a:schemeClr val="accent5"/>
          </a:effectRef>
          <a:fontRef idx="minor">
            <a:schemeClr val="tx1"/>
          </a:fontRef>
        </p:style>
      </p:cxnSp>
      <p:sp>
        <p:nvSpPr>
          <p:cNvPr id="17" name="Right Arrow 16">
            <a:extLst>
              <a:ext uri="{FF2B5EF4-FFF2-40B4-BE49-F238E27FC236}">
                <a16:creationId xmlns:a16="http://schemas.microsoft.com/office/drawing/2014/main" id="{CD7EA063-5E8E-9041-9FF9-9E9C04DFAEC1}"/>
              </a:ext>
            </a:extLst>
          </p:cNvPr>
          <p:cNvSpPr/>
          <p:nvPr/>
        </p:nvSpPr>
        <p:spPr>
          <a:xfrm rot="3962986">
            <a:off x="5190965" y="3822638"/>
            <a:ext cx="655281" cy="754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9911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9A58-DDCA-FF44-AAD2-D059A5273258}"/>
              </a:ext>
            </a:extLst>
          </p:cNvPr>
          <p:cNvSpPr>
            <a:spLocks noGrp="1"/>
          </p:cNvSpPr>
          <p:nvPr>
            <p:ph type="title"/>
          </p:nvPr>
        </p:nvSpPr>
        <p:spPr/>
        <p:txBody>
          <a:bodyPr/>
          <a:lstStyle/>
          <a:p>
            <a:r>
              <a:rPr lang="en-US" dirty="0"/>
              <a:t>Comparison by tether length - velocity</a:t>
            </a:r>
          </a:p>
        </p:txBody>
      </p:sp>
      <p:pic>
        <p:nvPicPr>
          <p:cNvPr id="4" name="Picture 3">
            <a:extLst>
              <a:ext uri="{FF2B5EF4-FFF2-40B4-BE49-F238E27FC236}">
                <a16:creationId xmlns:a16="http://schemas.microsoft.com/office/drawing/2014/main" id="{C1CA7B15-F4E2-2944-A752-312077A017DB}"/>
              </a:ext>
            </a:extLst>
          </p:cNvPr>
          <p:cNvPicPr>
            <a:picLocks noChangeAspect="1"/>
          </p:cNvPicPr>
          <p:nvPr/>
        </p:nvPicPr>
        <p:blipFill>
          <a:blip r:embed="rId2"/>
          <a:stretch>
            <a:fillRect/>
          </a:stretch>
        </p:blipFill>
        <p:spPr>
          <a:xfrm>
            <a:off x="612514" y="1424067"/>
            <a:ext cx="5040525" cy="3328648"/>
          </a:xfrm>
          <a:prstGeom prst="rect">
            <a:avLst/>
          </a:prstGeom>
        </p:spPr>
      </p:pic>
      <p:pic>
        <p:nvPicPr>
          <p:cNvPr id="5" name="Picture 4">
            <a:extLst>
              <a:ext uri="{FF2B5EF4-FFF2-40B4-BE49-F238E27FC236}">
                <a16:creationId xmlns:a16="http://schemas.microsoft.com/office/drawing/2014/main" id="{6A4ECFBC-AA0A-7141-BE15-FE90B223C4FD}"/>
              </a:ext>
            </a:extLst>
          </p:cNvPr>
          <p:cNvPicPr>
            <a:picLocks noChangeAspect="1"/>
          </p:cNvPicPr>
          <p:nvPr/>
        </p:nvPicPr>
        <p:blipFill>
          <a:blip r:embed="rId3"/>
          <a:stretch>
            <a:fillRect/>
          </a:stretch>
        </p:blipFill>
        <p:spPr>
          <a:xfrm>
            <a:off x="6096000" y="1424067"/>
            <a:ext cx="5040524" cy="3328648"/>
          </a:xfrm>
          <a:prstGeom prst="rect">
            <a:avLst/>
          </a:prstGeom>
        </p:spPr>
      </p:pic>
      <p:sp>
        <p:nvSpPr>
          <p:cNvPr id="6" name="TextBox 5">
            <a:extLst>
              <a:ext uri="{FF2B5EF4-FFF2-40B4-BE49-F238E27FC236}">
                <a16:creationId xmlns:a16="http://schemas.microsoft.com/office/drawing/2014/main" id="{A469A33F-D598-5245-B19B-9F8159073B5F}"/>
              </a:ext>
            </a:extLst>
          </p:cNvPr>
          <p:cNvSpPr txBox="1"/>
          <p:nvPr/>
        </p:nvSpPr>
        <p:spPr>
          <a:xfrm>
            <a:off x="612514" y="5064601"/>
            <a:ext cx="10515600" cy="646331"/>
          </a:xfrm>
          <a:prstGeom prst="rect">
            <a:avLst/>
          </a:prstGeom>
          <a:noFill/>
        </p:spPr>
        <p:txBody>
          <a:bodyPr wrap="square" rtlCol="0">
            <a:spAutoFit/>
          </a:bodyPr>
          <a:lstStyle/>
          <a:p>
            <a:pPr marL="285750" indent="-285750">
              <a:buFontTx/>
              <a:buChar char="-"/>
            </a:pPr>
            <a:r>
              <a:rPr lang="en-AU" dirty="0"/>
              <a:t>As the </a:t>
            </a:r>
            <a:r>
              <a:rPr lang="en-AU" b="1" dirty="0"/>
              <a:t>tether length increases </a:t>
            </a:r>
            <a:r>
              <a:rPr lang="en-AU" dirty="0"/>
              <a:t>the </a:t>
            </a:r>
            <a:r>
              <a:rPr lang="en-AU" b="1" dirty="0"/>
              <a:t>RMS velocity </a:t>
            </a:r>
            <a:r>
              <a:rPr lang="en-AU" dirty="0"/>
              <a:t>and </a:t>
            </a:r>
            <a:r>
              <a:rPr lang="en-AU" b="1" dirty="0"/>
              <a:t>RMS angular velocity </a:t>
            </a:r>
            <a:r>
              <a:rPr lang="en-AU" dirty="0"/>
              <a:t>both </a:t>
            </a:r>
            <a:r>
              <a:rPr lang="en-AU" b="1" dirty="0"/>
              <a:t>increase</a:t>
            </a:r>
          </a:p>
          <a:p>
            <a:pPr marL="285750" indent="-285750">
              <a:buFontTx/>
              <a:buChar char="-"/>
            </a:pPr>
            <a:r>
              <a:rPr lang="en-AU" dirty="0"/>
              <a:t>Again an outlier at bp = 60 is due to hairpin formation</a:t>
            </a:r>
          </a:p>
        </p:txBody>
      </p:sp>
    </p:spTree>
    <p:extLst>
      <p:ext uri="{BB962C8B-B14F-4D97-AF65-F5344CB8AC3E}">
        <p14:creationId xmlns:p14="http://schemas.microsoft.com/office/powerpoint/2010/main" val="2000188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1345</Words>
  <Application>Microsoft Macintosh PowerPoint</Application>
  <PresentationFormat>Widescreen</PresentationFormat>
  <Paragraphs>86</Paragraphs>
  <Slides>23</Slides>
  <Notes>1</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Using oxDNA to study the DNAlien </vt:lpstr>
      <vt:lpstr>Methodology</vt:lpstr>
      <vt:lpstr>Running simulation step-by-step</vt:lpstr>
      <vt:lpstr>Pore used: 190604_TC_pore_cinch1.json</vt:lpstr>
      <vt:lpstr>Set-up for simulation - forces</vt:lpstr>
      <vt:lpstr>Key simulation parameters in oxDNA</vt:lpstr>
      <vt:lpstr>Quantities of interest for pore mobility</vt:lpstr>
      <vt:lpstr>Comparison by tether length – position </vt:lpstr>
      <vt:lpstr>Comparison by tether length - velocity</vt:lpstr>
      <vt:lpstr>Now looking at each tether length </vt:lpstr>
      <vt:lpstr>Tether length = 40         vs Tether length = 60</vt:lpstr>
      <vt:lpstr>Tether length = 40         vs Tether length = 60</vt:lpstr>
      <vt:lpstr>Tether length = 40         vs Tether length = 60</vt:lpstr>
      <vt:lpstr>Tether length = 40         vs Tether length = 60</vt:lpstr>
      <vt:lpstr>Tether length = 40         vs Tether length = 60</vt:lpstr>
      <vt:lpstr>Summary of findings</vt:lpstr>
      <vt:lpstr>To work on next</vt:lpstr>
      <vt:lpstr>Some further links if you’re interested</vt:lpstr>
      <vt:lpstr>Tether length = 20</vt:lpstr>
      <vt:lpstr>Tether length = 30</vt:lpstr>
      <vt:lpstr>Tether length = 40</vt:lpstr>
      <vt:lpstr>Tether length = 50</vt:lpstr>
      <vt:lpstr>Tether length = 60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oxDNA to study the DNAlien </dc:title>
  <dc:creator>Joel Thomas Hochstetter</dc:creator>
  <cp:lastModifiedBy>Joel Thomas Hochstetter</cp:lastModifiedBy>
  <cp:revision>2</cp:revision>
  <dcterms:created xsi:type="dcterms:W3CDTF">2020-03-16T07:33:36Z</dcterms:created>
  <dcterms:modified xsi:type="dcterms:W3CDTF">2020-03-16T10:50:01Z</dcterms:modified>
</cp:coreProperties>
</file>